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356" r:id="rId3"/>
    <p:sldId id="548" r:id="rId4"/>
    <p:sldId id="549" r:id="rId5"/>
    <p:sldId id="550" r:id="rId6"/>
    <p:sldId id="551" r:id="rId7"/>
    <p:sldId id="552" r:id="rId8"/>
    <p:sldId id="553" r:id="rId9"/>
    <p:sldId id="554" r:id="rId10"/>
    <p:sldId id="555" r:id="rId11"/>
    <p:sldId id="556" r:id="rId12"/>
    <p:sldId id="557" r:id="rId13"/>
    <p:sldId id="558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576" r:id="rId32"/>
    <p:sldId id="577" r:id="rId33"/>
    <p:sldId id="578" r:id="rId34"/>
    <p:sldId id="579" r:id="rId35"/>
    <p:sldId id="580" r:id="rId36"/>
    <p:sldId id="581" r:id="rId37"/>
    <p:sldId id="582" r:id="rId38"/>
    <p:sldId id="583" r:id="rId39"/>
    <p:sldId id="584" r:id="rId40"/>
    <p:sldId id="585" r:id="rId41"/>
    <p:sldId id="586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594" r:id="rId50"/>
    <p:sldId id="595" r:id="rId51"/>
    <p:sldId id="596" r:id="rId52"/>
    <p:sldId id="597" r:id="rId53"/>
    <p:sldId id="598" r:id="rId54"/>
    <p:sldId id="599" r:id="rId55"/>
    <p:sldId id="600" r:id="rId56"/>
    <p:sldId id="601" r:id="rId57"/>
    <p:sldId id="602" r:id="rId58"/>
    <p:sldId id="603" r:id="rId59"/>
    <p:sldId id="604" r:id="rId60"/>
    <p:sldId id="605" r:id="rId61"/>
    <p:sldId id="606" r:id="rId62"/>
    <p:sldId id="607" r:id="rId63"/>
    <p:sldId id="608" r:id="rId64"/>
    <p:sldId id="609" r:id="rId65"/>
    <p:sldId id="610" r:id="rId66"/>
    <p:sldId id="611" r:id="rId67"/>
    <p:sldId id="612" r:id="rId68"/>
    <p:sldId id="613" r:id="rId69"/>
    <p:sldId id="614" r:id="rId70"/>
    <p:sldId id="615" r:id="rId71"/>
    <p:sldId id="616" r:id="rId72"/>
    <p:sldId id="617" r:id="rId73"/>
    <p:sldId id="618" r:id="rId74"/>
    <p:sldId id="619" r:id="rId75"/>
    <p:sldId id="620" r:id="rId76"/>
    <p:sldId id="621" r:id="rId77"/>
    <p:sldId id="622" r:id="rId78"/>
    <p:sldId id="623" r:id="rId79"/>
    <p:sldId id="624" r:id="rId80"/>
    <p:sldId id="625" r:id="rId81"/>
    <p:sldId id="626" r:id="rId82"/>
    <p:sldId id="627" r:id="rId83"/>
    <p:sldId id="628" r:id="rId84"/>
    <p:sldId id="629" r:id="rId85"/>
    <p:sldId id="630" r:id="rId86"/>
    <p:sldId id="631" r:id="rId87"/>
    <p:sldId id="632" r:id="rId88"/>
    <p:sldId id="633" r:id="rId89"/>
    <p:sldId id="634" r:id="rId90"/>
    <p:sldId id="635" r:id="rId91"/>
    <p:sldId id="636" r:id="rId92"/>
    <p:sldId id="637" r:id="rId93"/>
    <p:sldId id="638" r:id="rId94"/>
    <p:sldId id="639" r:id="rId95"/>
    <p:sldId id="640" r:id="rId96"/>
    <p:sldId id="641" r:id="rId97"/>
    <p:sldId id="642" r:id="rId98"/>
    <p:sldId id="643" r:id="rId99"/>
    <p:sldId id="644" r:id="rId100"/>
    <p:sldId id="645" r:id="rId101"/>
    <p:sldId id="646" r:id="rId102"/>
    <p:sldId id="647" r:id="rId103"/>
    <p:sldId id="648" r:id="rId104"/>
    <p:sldId id="649" r:id="rId105"/>
    <p:sldId id="650" r:id="rId106"/>
    <p:sldId id="651" r:id="rId107"/>
    <p:sldId id="412" r:id="rId108"/>
    <p:sldId id="335" r:id="rId10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o" initials="N" lastIdx="24" clrIdx="0"/>
  <p:cmAuthor id="1" name="caoxs" initials="cxs" lastIdx="31" clrIdx="1"/>
  <p:cmAuthor id="2" name="Chen Jun" initials="CJ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FF"/>
    <a:srgbClr val="E2E2F6"/>
    <a:srgbClr val="99CCFF"/>
    <a:srgbClr val="F4C4F2"/>
    <a:srgbClr val="66CCFF"/>
    <a:srgbClr val="000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50" autoAdjust="0"/>
    <p:restoredTop sz="97993" autoAdjust="0"/>
  </p:normalViewPr>
  <p:slideViewPr>
    <p:cSldViewPr>
      <p:cViewPr varScale="1">
        <p:scale>
          <a:sx n="64" d="100"/>
          <a:sy n="64" d="100"/>
        </p:scale>
        <p:origin x="58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39.wmf"/><Relationship Id="rId7" Type="http://schemas.openxmlformats.org/officeDocument/2006/relationships/image" Target="../media/image42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1.wmf"/><Relationship Id="rId5" Type="http://schemas.openxmlformats.org/officeDocument/2006/relationships/image" Target="../media/image30.wmf"/><Relationship Id="rId10" Type="http://schemas.openxmlformats.org/officeDocument/2006/relationships/image" Target="../media/image44.wmf"/><Relationship Id="rId4" Type="http://schemas.openxmlformats.org/officeDocument/2006/relationships/image" Target="../media/image40.wmf"/><Relationship Id="rId9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2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2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24.wmf"/><Relationship Id="rId1" Type="http://schemas.openxmlformats.org/officeDocument/2006/relationships/image" Target="../media/image90.wmf"/><Relationship Id="rId4" Type="http://schemas.openxmlformats.org/officeDocument/2006/relationships/image" Target="../media/image9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4" Type="http://schemas.openxmlformats.org/officeDocument/2006/relationships/image" Target="../media/image100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8.wmf"/><Relationship Id="rId1" Type="http://schemas.openxmlformats.org/officeDocument/2006/relationships/image" Target="../media/image10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D1E0-680C-4A19-B963-D64ED509134B}" type="datetimeFigureOut">
              <a:rPr lang="zh-CN" altLang="en-US" smtClean="0"/>
              <a:t>2020-12-30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D0F98-4575-4911-87E0-35ACB4F58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7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D9CB0A33-DAC1-4DF1-AC78-D975D271A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1115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24744"/>
            <a:ext cx="8424863" cy="122413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4764088"/>
            <a:ext cx="91440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 userDrawn="1"/>
        </p:nvSpPr>
        <p:spPr>
          <a:xfrm>
            <a:off x="344506" y="3573016"/>
            <a:ext cx="8424863" cy="720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/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44505" y="3356992"/>
            <a:ext cx="8424863" cy="1296144"/>
          </a:xfrm>
          <a:prstGeom prst="rect">
            <a:avLst/>
          </a:prstGeom>
        </p:spPr>
        <p:txBody>
          <a:bodyPr anchor="ctr" anchorCtr="1"/>
          <a:lstStyle>
            <a:lvl1pPr marL="0" indent="0" algn="ctr" fontAlgn="base">
              <a:buNone/>
              <a:defRPr baseline="0">
                <a:solidFill>
                  <a:srgbClr val="0070C0"/>
                </a:solidFill>
                <a:latin typeface="Arial Unicode MS" panose="020B0604020202020204" pitchFamily="34" charset="-122"/>
                <a:ea typeface="仿宋" panose="02010609060101010101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3698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712"/>
            <a:ext cx="8424863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543897"/>
          </a:xfrm>
          <a:prstGeom prst="rect">
            <a:avLst/>
          </a:prstGeom>
        </p:spPr>
        <p:txBody>
          <a:bodyPr/>
          <a:lstStyle>
            <a:lvl1pPr fontAlgn="base">
              <a:buClr>
                <a:srgbClr val="0070C0"/>
              </a:buClr>
              <a:defRPr sz="2400" b="0" i="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1pPr>
            <a:lvl2pPr fontAlgn="base">
              <a:buClr>
                <a:srgbClr val="0070C0"/>
              </a:buClr>
              <a:defRPr sz="200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2pPr>
            <a:lvl3pPr marL="1143000" indent="-228600" fontAlgn="base">
              <a:buClr>
                <a:srgbClr val="0070C0"/>
              </a:buClr>
              <a:buFont typeface="Tw Cen MT" panose="020B06020201040206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1657350" indent="-285750" fontAlgn="base">
              <a:buClr>
                <a:srgbClr val="0070C0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4pPr>
            <a:lvl5pPr fontAlgn="base">
              <a:defRPr sz="16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1520" y="188913"/>
            <a:ext cx="8641655" cy="575791"/>
          </a:xfrm>
          <a:prstGeom prst="rect">
            <a:avLst/>
          </a:prstGeom>
        </p:spPr>
        <p:txBody>
          <a:bodyPr anchor="ctr" anchorCtr="0"/>
          <a:lstStyle>
            <a:lvl1pPr marL="0" indent="0" fontAlgn="base">
              <a:spcBef>
                <a:spcPts val="0"/>
              </a:spcBef>
              <a:buNone/>
              <a:defRPr sz="2800" b="0" i="0" baseline="0">
                <a:solidFill>
                  <a:srgbClr val="0070C0"/>
                </a:solidFill>
                <a:latin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" y="2348235"/>
            <a:ext cx="8424863" cy="936749"/>
          </a:xfrm>
          <a:prstGeom prst="rect">
            <a:avLst/>
          </a:prstGeom>
        </p:spPr>
        <p:txBody>
          <a:bodyPr anchor="ctr" anchorCtr="1"/>
          <a:lstStyle>
            <a:lvl1pPr>
              <a:defRPr sz="4400">
                <a:solidFill>
                  <a:srgbClr val="0000FF"/>
                </a:solidFill>
              </a:defRPr>
            </a:lvl1pPr>
          </a:lstStyle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93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80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76" r:id="rId2"/>
    <p:sldLayoutId id="2147484267" r:id="rId3"/>
    <p:sldLayoutId id="2147484268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sz="2800" b="1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itchFamily="2" charset="2"/>
        <a:buChar char="l"/>
        <a:defRPr sz="2800">
          <a:solidFill>
            <a:srgbClr val="0000FF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32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3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2.wmf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41.wmf"/><Relationship Id="rId22" Type="http://schemas.openxmlformats.org/officeDocument/2006/relationships/image" Target="../media/image4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5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5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5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5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6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6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7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6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7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7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slide" Target="slide2.xml"/><Relationship Id="rId4" Type="http://schemas.openxmlformats.org/officeDocument/2006/relationships/image" Target="../media/image7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86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8.wmf"/><Relationship Id="rId11" Type="http://schemas.openxmlformats.org/officeDocument/2006/relationships/image" Target="../media/image24.wmf"/><Relationship Id="rId5" Type="http://schemas.openxmlformats.org/officeDocument/2006/relationships/oleObject" Target="../embeddings/oleObject89.bin"/><Relationship Id="rId10" Type="http://schemas.openxmlformats.org/officeDocument/2006/relationships/oleObject" Target="../embeddings/oleObject91.bin"/><Relationship Id="rId4" Type="http://schemas.openxmlformats.org/officeDocument/2006/relationships/image" Target="../media/image77.wmf"/><Relationship Id="rId9" Type="http://schemas.openxmlformats.org/officeDocument/2006/relationships/slide" Target="slide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24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9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8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8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8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8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oleObject" Target="../embeddings/oleObject10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4.bin"/><Relationship Id="rId10" Type="http://schemas.openxmlformats.org/officeDocument/2006/relationships/oleObject" Target="../embeddings/oleObject107.bin"/><Relationship Id="rId4" Type="http://schemas.openxmlformats.org/officeDocument/2006/relationships/image" Target="../media/image90.w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9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17.bin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oleObject" Target="../embeddings/oleObject1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95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9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2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10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0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04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7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3.bin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11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5.bin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15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29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3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3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13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13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34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3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6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37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139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40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41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9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5.bin"/><Relationship Id="rId10" Type="http://schemas.openxmlformats.org/officeDocument/2006/relationships/oleObject" Target="../embeddings/oleObject28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7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24744"/>
            <a:ext cx="8424863" cy="1872208"/>
          </a:xfrm>
        </p:spPr>
        <p:txBody>
          <a:bodyPr/>
          <a:lstStyle/>
          <a:p>
            <a:r>
              <a:rPr lang="zh-CN" altLang="en-US" sz="4000" b="0" dirty="0">
                <a:solidFill>
                  <a:srgbClr val="0070C0"/>
                </a:solidFill>
                <a:ea typeface="黑体" panose="02010609060101010101" pitchFamily="49" charset="-122"/>
              </a:rPr>
              <a:t>机器学</a:t>
            </a:r>
            <a:r>
              <a:rPr lang="zh-CN" altLang="en-US" sz="4000" b="0" dirty="0" smtClean="0">
                <a:solidFill>
                  <a:srgbClr val="0070C0"/>
                </a:solidFill>
                <a:ea typeface="黑体" panose="02010609060101010101" pitchFamily="49" charset="-122"/>
              </a:rPr>
              <a:t>习与</a:t>
            </a:r>
            <a:r>
              <a:rPr lang="zh-CN" altLang="en-US" sz="4000" b="0" dirty="0" smtClean="0">
                <a:solidFill>
                  <a:srgbClr val="0070C0"/>
                </a:solidFill>
                <a:ea typeface="黑体" panose="02010609060101010101" pitchFamily="49" charset="-122"/>
                <a:cs typeface="+mn-cs"/>
              </a:rPr>
              <a:t>模</a:t>
            </a:r>
            <a:r>
              <a:rPr lang="zh-CN" altLang="en-US" sz="4000" b="0" dirty="0">
                <a:solidFill>
                  <a:srgbClr val="0070C0"/>
                </a:solidFill>
                <a:ea typeface="黑体" panose="02010609060101010101" pitchFamily="49" charset="-122"/>
                <a:cs typeface="+mn-cs"/>
              </a:rPr>
              <a:t>式识</a:t>
            </a:r>
            <a:r>
              <a:rPr lang="zh-CN" altLang="en-US" sz="4000" b="0" dirty="0" smtClean="0">
                <a:solidFill>
                  <a:srgbClr val="0070C0"/>
                </a:solidFill>
                <a:ea typeface="黑体" panose="02010609060101010101" pitchFamily="49" charset="-122"/>
                <a:cs typeface="+mn-cs"/>
              </a:rPr>
              <a:t>别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 smtClean="0">
                <a:ea typeface="楷体_GB2312" pitchFamily="49" charset="-122"/>
              </a:rPr>
              <a:t> </a:t>
            </a:r>
            <a:r>
              <a:rPr lang="en-US" altLang="zh-CN" sz="3200" dirty="0">
                <a:ea typeface="楷体_GB2312" pitchFamily="49" charset="-122"/>
              </a:rPr>
              <a:t/>
            </a:r>
            <a:br>
              <a:rPr lang="en-US" altLang="zh-CN" sz="3200" dirty="0">
                <a:ea typeface="楷体_GB2312" pitchFamily="49" charset="-122"/>
              </a:rPr>
            </a:br>
            <a:r>
              <a:rPr lang="zh-CN" altLang="en-US" sz="3200" b="0" dirty="0" smtClean="0">
                <a:solidFill>
                  <a:srgbClr val="0070C0"/>
                </a:solidFill>
              </a:rPr>
              <a:t>第</a:t>
            </a:r>
            <a:r>
              <a:rPr lang="en-US" altLang="zh-CN" sz="3200" b="0" dirty="0">
                <a:solidFill>
                  <a:srgbClr val="0070C0"/>
                </a:solidFill>
              </a:rPr>
              <a:t>0</a:t>
            </a:r>
            <a:r>
              <a:rPr lang="zh-CN" altLang="en-US" sz="3200" b="0" dirty="0" smtClean="0">
                <a:solidFill>
                  <a:srgbClr val="0070C0"/>
                </a:solidFill>
              </a:rPr>
              <a:t>讲</a:t>
            </a:r>
            <a:r>
              <a:rPr lang="en-US" altLang="zh-CN" sz="3200" b="0" dirty="0" smtClean="0">
                <a:solidFill>
                  <a:srgbClr val="0070C0"/>
                </a:solidFill>
              </a:rPr>
              <a:t> </a:t>
            </a:r>
            <a:r>
              <a:rPr lang="zh-CN" altLang="en-US" sz="3200" b="0" dirty="0" smtClean="0">
                <a:solidFill>
                  <a:srgbClr val="0070C0"/>
                </a:solidFill>
              </a:rPr>
              <a:t>数学基础提要</a:t>
            </a:r>
            <a:endParaRPr lang="zh-CN" altLang="en-US" sz="3200" b="0" dirty="0">
              <a:solidFill>
                <a:srgbClr val="0070C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44505" y="3356992"/>
            <a:ext cx="8424863" cy="1296144"/>
          </a:xfrm>
        </p:spPr>
        <p:txBody>
          <a:bodyPr/>
          <a:lstStyle/>
          <a:p>
            <a:r>
              <a:rPr lang="en-US" altLang="zh-CN" smtClean="0"/>
              <a:t>2020~2021</a:t>
            </a:r>
            <a:r>
              <a:rPr lang="zh-CN" altLang="en-US" smtClean="0"/>
              <a:t>学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563813" y="817563"/>
          <a:ext cx="5741987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6" name="Equation" r:id="rId3" imgW="5740200" imgH="3124080" progId="Equation.3">
                  <p:embed/>
                </p:oleObj>
              </mc:Choice>
              <mc:Fallback>
                <p:oleObj name="Equation" r:id="rId3" imgW="5740200" imgH="312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817563"/>
                        <a:ext cx="5741987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1676400" y="4267200"/>
          <a:ext cx="46482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7" name="Equation" r:id="rId5" imgW="4647960" imgH="1587240" progId="Equation.3">
                  <p:embed/>
                </p:oleObj>
              </mc:Choice>
              <mc:Fallback>
                <p:oleObj name="Equation" r:id="rId5" imgW="4647960" imgH="1587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267200"/>
                        <a:ext cx="4648200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992188" y="2209800"/>
          <a:ext cx="1066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8" name="Equation" r:id="rId7" imgW="1066680" imgH="317160" progId="Equation.3">
                  <p:embed/>
                </p:oleObj>
              </mc:Choice>
              <mc:Fallback>
                <p:oleObj name="Equation" r:id="rId7" imgW="106668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2209800"/>
                        <a:ext cx="1066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2057400" y="2265363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29" name="Equation" r:id="rId9" imgW="419040" imgH="241200" progId="Equation.3">
                  <p:embed/>
                </p:oleObj>
              </mc:Choice>
              <mc:Fallback>
                <p:oleObj name="Equation" r:id="rId9" imgW="419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65363"/>
                        <a:ext cx="4191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0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285875"/>
            <a:ext cx="81438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M6-</a:t>
            </a:r>
            <a:r>
              <a:rPr lang="zh-CN" altLang="zh-CN" dirty="0"/>
              <a:t>投影矩阵、广义逆矩阵</a:t>
            </a:r>
            <a:r>
              <a:rPr lang="zh-CN" altLang="en-US" dirty="0"/>
              <a:t>（三）正定矩阵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1199728"/>
            <a:ext cx="77438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611560" y="332656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正定矩阵的判断准则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095722"/>
            <a:ext cx="80105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6325"/>
            <a:ext cx="79248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88640"/>
            <a:ext cx="7877175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735360"/>
            <a:ext cx="7953375" cy="533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3" y="1257647"/>
            <a:ext cx="79343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152525"/>
            <a:ext cx="7896225" cy="4552950"/>
          </a:xfrm>
          <a:prstGeom prst="rect">
            <a:avLst/>
          </a:prstGeom>
        </p:spPr>
      </p:pic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611560" y="332656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矩阵</a:t>
            </a:r>
            <a:r>
              <a:rPr lang="zh-CN" altLang="en-US" sz="2800" b="0" dirty="0">
                <a:solidFill>
                  <a:srgbClr val="0070C0"/>
                </a:solidFill>
                <a:effectLst/>
              </a:rPr>
              <a:t>不等式（正定矩阵的性质）</a:t>
            </a:r>
            <a:endParaRPr lang="zh-CN" altLang="en-US" sz="2800" b="0" kern="12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61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8" y="1124744"/>
            <a:ext cx="8001000" cy="1495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1" y="2808337"/>
            <a:ext cx="80676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8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见另文。</a:t>
            </a:r>
            <a:endParaRPr lang="en-US" altLang="zh-CN" dirty="0" smtClean="0"/>
          </a:p>
          <a:p>
            <a:r>
              <a:rPr lang="zh-CN" altLang="en-US" dirty="0" smtClean="0"/>
              <a:t>下次上课前提交。</a:t>
            </a:r>
            <a:endParaRPr lang="en-US" altLang="zh-CN" dirty="0" smtClean="0"/>
          </a:p>
          <a:p>
            <a:r>
              <a:rPr lang="zh-CN" altLang="en-US" dirty="0" smtClean="0"/>
              <a:t>最好使用电子档。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课后作业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1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ea typeface="楷体_GB2312" pitchFamily="49" charset="-122"/>
              </a:rPr>
              <a:t>End of This Part</a:t>
            </a:r>
            <a:endParaRPr lang="zh-CN" altLang="en-US" sz="540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6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838200" y="914400"/>
            <a:ext cx="5705475" cy="519113"/>
            <a:chOff x="374" y="282"/>
            <a:chExt cx="3594" cy="327"/>
          </a:xfrm>
        </p:grpSpPr>
        <p:sp>
          <p:nvSpPr>
            <p:cNvPr id="8194" name="Text Box 2"/>
            <p:cNvSpPr txBox="1">
              <a:spLocks noChangeArrowheads="1"/>
            </p:cNvSpPr>
            <p:nvPr/>
          </p:nvSpPr>
          <p:spPr bwMode="auto">
            <a:xfrm>
              <a:off x="374" y="282"/>
              <a:ext cx="359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现对                  取下列            组数：</a:t>
              </a:r>
            </a:p>
          </p:txBody>
        </p:sp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864" y="288"/>
            <a:ext cx="10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586" name="公式" r:id="rId3" imgW="1612800" imgH="457200" progId="Equation.3">
                    <p:embed/>
                  </p:oleObj>
                </mc:Choice>
                <mc:Fallback>
                  <p:oleObj name="公式" r:id="rId3" imgW="16128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88"/>
                          <a:ext cx="101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6" name="Object 4"/>
            <p:cNvGraphicFramePr>
              <a:graphicFrameLocks noChangeAspect="1"/>
            </p:cNvGraphicFramePr>
            <p:nvPr/>
          </p:nvGraphicFramePr>
          <p:xfrm>
            <a:off x="2688" y="384"/>
            <a:ext cx="48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587" name="公式" r:id="rId5" imgW="774360" imgH="253800" progId="Equation.3">
                    <p:embed/>
                  </p:oleObj>
                </mc:Choice>
                <mc:Fallback>
                  <p:oleObj name="公式" r:id="rId5" imgW="774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84"/>
                          <a:ext cx="487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1676400" y="1676400"/>
          <a:ext cx="1052513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88" name="Equation" r:id="rId7" imgW="990360" imgH="2057400" progId="Equation.3">
                  <p:embed/>
                </p:oleObj>
              </mc:Choice>
              <mc:Fallback>
                <p:oleObj name="Equation" r:id="rId7" imgW="990360" imgH="205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76400"/>
                        <a:ext cx="1052513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914400" y="4191000"/>
          <a:ext cx="569118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89" name="Equation" r:id="rId9" imgW="5689440" imgH="1587240" progId="Equation.3">
                  <p:embed/>
                </p:oleObj>
              </mc:Choice>
              <mc:Fallback>
                <p:oleObj name="Equation" r:id="rId9" imgW="5689440" imgH="1587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91000"/>
                        <a:ext cx="569118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5410200" y="1676400"/>
          <a:ext cx="969963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0" name="Equation" r:id="rId11" imgW="914400" imgH="2044440" progId="Equation.3">
                  <p:embed/>
                </p:oleObj>
              </mc:Choice>
              <mc:Fallback>
                <p:oleObj name="Equation" r:id="rId11" imgW="914400" imgH="2044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676400"/>
                        <a:ext cx="969963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3962400" y="1676400"/>
          <a:ext cx="1039813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1" name="Equation" r:id="rId13" imgW="977760" imgH="2044440" progId="Equation.3">
                  <p:embed/>
                </p:oleObj>
              </mc:Choice>
              <mc:Fallback>
                <p:oleObj name="Equation" r:id="rId13" imgW="977760" imgH="2044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676400"/>
                        <a:ext cx="1039813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2743200" y="1676400"/>
          <a:ext cx="1228725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2" name="Equation" r:id="rId15" imgW="1155600" imgH="2044440" progId="Equation.3">
                  <p:embed/>
                </p:oleObj>
              </mc:Choice>
              <mc:Fallback>
                <p:oleObj name="Equation" r:id="rId15" imgW="1155600" imgH="2044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676400"/>
                        <a:ext cx="1228725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4953000" y="2590800"/>
          <a:ext cx="330200" cy="10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93" name="Equation" r:id="rId17" imgW="330120" imgH="101520" progId="Equation.3">
                  <p:embed/>
                </p:oleObj>
              </mc:Choice>
              <mc:Fallback>
                <p:oleObj name="Equation" r:id="rId17" imgW="330120" imgH="101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590800"/>
                        <a:ext cx="330200" cy="10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5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38200" y="1233488"/>
            <a:ext cx="1260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依次得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209800" y="776288"/>
          <a:ext cx="736600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78" name="Equation" r:id="rId3" imgW="736560" imgH="1511280" progId="Equation.3">
                  <p:embed/>
                </p:oleObj>
              </mc:Choice>
              <mc:Fallback>
                <p:oleObj name="Equation" r:id="rId3" imgW="736560" imgH="1511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776288"/>
                        <a:ext cx="736600" cy="14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990600" y="2743200"/>
          <a:ext cx="18288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79" name="Equation" r:id="rId5" imgW="1828800" imgH="3644640" progId="Equation.3">
                  <p:embed/>
                </p:oleObj>
              </mc:Choice>
              <mc:Fallback>
                <p:oleObj name="Equation" r:id="rId5" imgW="1828800" imgH="3644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743200"/>
                        <a:ext cx="18288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3206750" y="2743200"/>
          <a:ext cx="1854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0" name="Equation" r:id="rId7" imgW="1854000" imgH="3644640" progId="Equation.3">
                  <p:embed/>
                </p:oleObj>
              </mc:Choice>
              <mc:Fallback>
                <p:oleObj name="Equation" r:id="rId7" imgW="1854000" imgH="3644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2743200"/>
                        <a:ext cx="18542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5791200" y="2743200"/>
          <a:ext cx="24130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1" name="Equation" r:id="rId9" imgW="2412720" imgH="3644640" progId="Equation.3">
                  <p:embed/>
                </p:oleObj>
              </mc:Choice>
              <mc:Fallback>
                <p:oleObj name="Equation" r:id="rId9" imgW="2412720" imgH="3644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743200"/>
                        <a:ext cx="24130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838200" y="2224088"/>
            <a:ext cx="5443538" cy="519112"/>
            <a:chOff x="518" y="1242"/>
            <a:chExt cx="3429" cy="327"/>
          </a:xfrm>
        </p:grpSpPr>
        <p:sp>
          <p:nvSpPr>
            <p:cNvPr id="9224" name="Text Box 8"/>
            <p:cNvSpPr txBox="1">
              <a:spLocks noChangeArrowheads="1"/>
            </p:cNvSpPr>
            <p:nvPr/>
          </p:nvSpPr>
          <p:spPr bwMode="auto">
            <a:xfrm>
              <a:off x="518" y="1242"/>
              <a:ext cx="34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从而求得原方程组的           个解：</a:t>
              </a:r>
            </a:p>
          </p:txBody>
        </p:sp>
        <p:graphicFrame>
          <p:nvGraphicFramePr>
            <p:cNvPr id="9225" name="Object 9"/>
            <p:cNvGraphicFramePr>
              <a:graphicFrameLocks noChangeAspect="1"/>
            </p:cNvGraphicFramePr>
            <p:nvPr/>
          </p:nvGraphicFramePr>
          <p:xfrm>
            <a:off x="2688" y="1344"/>
            <a:ext cx="48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682" name="公式" r:id="rId11" imgW="774360" imgH="253800" progId="Equation.3">
                    <p:embed/>
                  </p:oleObj>
                </mc:Choice>
                <mc:Fallback>
                  <p:oleObj name="公式" r:id="rId11" imgW="774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344"/>
                          <a:ext cx="487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27" name="Object 11"/>
          <p:cNvGraphicFramePr>
            <a:graphicFrameLocks noChangeAspect="1"/>
          </p:cNvGraphicFramePr>
          <p:nvPr/>
        </p:nvGraphicFramePr>
        <p:xfrm>
          <a:off x="6248400" y="776288"/>
          <a:ext cx="17018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3" name="Equation" r:id="rId13" imgW="1701720" imgH="1587240" progId="Equation.3">
                  <p:embed/>
                </p:oleObj>
              </mc:Choice>
              <mc:Fallback>
                <p:oleObj name="Equation" r:id="rId13" imgW="1701720" imgH="1587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776288"/>
                        <a:ext cx="17018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12"/>
          <p:cNvGraphicFramePr>
            <a:graphicFrameLocks noChangeAspect="1"/>
          </p:cNvGraphicFramePr>
          <p:nvPr/>
        </p:nvGraphicFramePr>
        <p:xfrm>
          <a:off x="4495800" y="776288"/>
          <a:ext cx="1282700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4" name="Equation" r:id="rId15" imgW="1282680" imgH="1511280" progId="Equation.3">
                  <p:embed/>
                </p:oleObj>
              </mc:Choice>
              <mc:Fallback>
                <p:oleObj name="Equation" r:id="rId15" imgW="1282680" imgH="1511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776288"/>
                        <a:ext cx="1282700" cy="14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2971800" y="776288"/>
          <a:ext cx="1447800" cy="14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5" name="Equation" r:id="rId17" imgW="1447560" imgH="1511280" progId="Equation.3">
                  <p:embed/>
                </p:oleObj>
              </mc:Choice>
              <mc:Fallback>
                <p:oleObj name="Equation" r:id="rId17" imgW="1447560" imgH="1511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776288"/>
                        <a:ext cx="1447800" cy="14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5791200" y="1462088"/>
          <a:ext cx="330200" cy="10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6" name="Equation" r:id="rId19" imgW="330120" imgH="101520" progId="Equation.3">
                  <p:embed/>
                </p:oleObj>
              </mc:Choice>
              <mc:Fallback>
                <p:oleObj name="Equation" r:id="rId19" imgW="330120" imgH="101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462088"/>
                        <a:ext cx="330200" cy="100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15"/>
          <p:cNvGraphicFramePr>
            <a:graphicFrameLocks noChangeAspect="1"/>
          </p:cNvGraphicFramePr>
          <p:nvPr/>
        </p:nvGraphicFramePr>
        <p:xfrm>
          <a:off x="5257800" y="4343400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87" name="Equation" r:id="rId21" imgW="457200" imgH="228600" progId="Equation.3">
                  <p:embed/>
                </p:oleObj>
              </mc:Choice>
              <mc:Fallback>
                <p:oleObj name="Equation" r:id="rId21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343400"/>
                        <a:ext cx="4572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282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17" name="Group 9"/>
          <p:cNvGrpSpPr>
            <a:grpSpLocks/>
          </p:cNvGrpSpPr>
          <p:nvPr/>
        </p:nvGrpSpPr>
        <p:grpSpPr bwMode="auto">
          <a:xfrm>
            <a:off x="838200" y="762000"/>
            <a:ext cx="5715000" cy="2490788"/>
            <a:chOff x="528" y="480"/>
            <a:chExt cx="3600" cy="1569"/>
          </a:xfrm>
        </p:grpSpPr>
        <p:sp>
          <p:nvSpPr>
            <p:cNvPr id="94210" name="Text Box 2"/>
            <p:cNvSpPr txBox="1">
              <a:spLocks noChangeArrowheads="1"/>
            </p:cNvSpPr>
            <p:nvPr/>
          </p:nvSpPr>
          <p:spPr bwMode="auto">
            <a:xfrm>
              <a:off x="528" y="480"/>
              <a:ext cx="24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r>
                <a:rPr kumimoji="1" lang="en-US" altLang="zh-CN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   </a:t>
              </a: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求齐次线性方程组</a:t>
              </a:r>
            </a:p>
          </p:txBody>
        </p:sp>
        <p:graphicFrame>
          <p:nvGraphicFramePr>
            <p:cNvPr id="94211" name="Object 3"/>
            <p:cNvGraphicFramePr>
              <a:graphicFrameLocks noChangeAspect="1"/>
            </p:cNvGraphicFramePr>
            <p:nvPr/>
          </p:nvGraphicFramePr>
          <p:xfrm>
            <a:off x="1528" y="776"/>
            <a:ext cx="260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64" name="Equation" r:id="rId3" imgW="4127400" imgH="1511280" progId="Equation.3">
                    <p:embed/>
                  </p:oleObj>
                </mc:Choice>
                <mc:Fallback>
                  <p:oleObj name="Equation" r:id="rId3" imgW="4127400" imgH="1511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776"/>
                          <a:ext cx="2600" cy="9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212" name="Text Box 4"/>
            <p:cNvSpPr txBox="1">
              <a:spLocks noChangeArrowheads="1"/>
            </p:cNvSpPr>
            <p:nvPr/>
          </p:nvSpPr>
          <p:spPr bwMode="auto">
            <a:xfrm>
              <a:off x="528" y="1722"/>
              <a:ext cx="19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的基础解系与通解</a:t>
              </a:r>
              <a:r>
                <a:rPr kumimoji="1" lang="en-US" altLang="zh-CN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876300" y="3257550"/>
            <a:ext cx="54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</a:p>
        </p:txBody>
      </p:sp>
      <p:graphicFrame>
        <p:nvGraphicFramePr>
          <p:cNvPr id="94216" name="Object 8"/>
          <p:cNvGraphicFramePr>
            <a:graphicFrameLocks noChangeAspect="1"/>
          </p:cNvGraphicFramePr>
          <p:nvPr/>
        </p:nvGraphicFramePr>
        <p:xfrm>
          <a:off x="1193800" y="4356100"/>
          <a:ext cx="73406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5" name="Equation" r:id="rId5" imgW="7340400" imgH="1511280" progId="Equation.3">
                  <p:embed/>
                </p:oleObj>
              </mc:Choice>
              <mc:Fallback>
                <p:oleObj name="Equation" r:id="rId5" imgW="7340400" imgH="1511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4356100"/>
                        <a:ext cx="73406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219" name="Group 11"/>
          <p:cNvGrpSpPr>
            <a:grpSpLocks/>
          </p:cNvGrpSpPr>
          <p:nvPr/>
        </p:nvGrpSpPr>
        <p:grpSpPr bwMode="auto">
          <a:xfrm>
            <a:off x="876300" y="3295650"/>
            <a:ext cx="7772400" cy="946150"/>
            <a:chOff x="552" y="2076"/>
            <a:chExt cx="4896" cy="596"/>
          </a:xfrm>
        </p:grpSpPr>
        <p:sp>
          <p:nvSpPr>
            <p:cNvPr id="94215" name="Text Box 7"/>
            <p:cNvSpPr txBox="1">
              <a:spLocks noChangeArrowheads="1"/>
            </p:cNvSpPr>
            <p:nvPr/>
          </p:nvSpPr>
          <p:spPr bwMode="auto">
            <a:xfrm>
              <a:off x="552" y="2076"/>
              <a:ext cx="489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　　对系数矩阵   作初等行变换，变为行最简矩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阵，有</a:t>
              </a:r>
            </a:p>
          </p:txBody>
        </p:sp>
        <p:graphicFrame>
          <p:nvGraphicFramePr>
            <p:cNvPr id="94218" name="Object 10"/>
            <p:cNvGraphicFramePr>
              <a:graphicFrameLocks noChangeAspect="1"/>
            </p:cNvGraphicFramePr>
            <p:nvPr/>
          </p:nvGraphicFramePr>
          <p:xfrm>
            <a:off x="2172" y="2148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66" name="Equation" r:id="rId7" imgW="291960" imgH="304560" progId="Equation.3">
                    <p:embed/>
                  </p:oleObj>
                </mc:Choice>
                <mc:Fallback>
                  <p:oleObj name="Equation" r:id="rId7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2" y="2148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49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914400" y="825500"/>
          <a:ext cx="45085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2" name="Equation" r:id="rId3" imgW="4508280" imgH="1688760" progId="Equation.3">
                  <p:embed/>
                </p:oleObj>
              </mc:Choice>
              <mc:Fallback>
                <p:oleObj name="Equation" r:id="rId3" imgW="4508280" imgH="1688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825500"/>
                        <a:ext cx="45085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5" name="Object 3"/>
          <p:cNvGraphicFramePr>
            <a:graphicFrameLocks noChangeAspect="1"/>
          </p:cNvGraphicFramePr>
          <p:nvPr/>
        </p:nvGraphicFramePr>
        <p:xfrm>
          <a:off x="914400" y="2527300"/>
          <a:ext cx="29972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3" name="Equation" r:id="rId5" imgW="2997000" imgH="977760" progId="Equation.3">
                  <p:embed/>
                </p:oleObj>
              </mc:Choice>
              <mc:Fallback>
                <p:oleObj name="Equation" r:id="rId5" imgW="299700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27300"/>
                        <a:ext cx="29972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4038600" y="2527300"/>
          <a:ext cx="4343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4" name="Equation" r:id="rId7" imgW="4343400" imgH="977760" progId="Equation.3">
                  <p:embed/>
                </p:oleObj>
              </mc:Choice>
              <mc:Fallback>
                <p:oleObj name="Equation" r:id="rId7" imgW="434340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27300"/>
                        <a:ext cx="43434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990600" y="3822700"/>
          <a:ext cx="54864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5" name="Equation" r:id="rId9" imgW="5486400" imgH="2044440" progId="Equation.3">
                  <p:embed/>
                </p:oleObj>
              </mc:Choice>
              <mc:Fallback>
                <p:oleObj name="Equation" r:id="rId9" imgW="5486400" imgH="2044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822700"/>
                        <a:ext cx="54864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30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946150" y="1041400"/>
          <a:ext cx="68072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4" name="Equation" r:id="rId3" imgW="6806880" imgH="2577960" progId="Equation.3">
                  <p:embed/>
                </p:oleObj>
              </mc:Choice>
              <mc:Fallback>
                <p:oleObj name="Equation" r:id="rId3" imgW="6806880" imgH="257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1041400"/>
                        <a:ext cx="6807200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4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838200" y="1978372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505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23561" name="Object 9"/>
          <p:cNvGraphicFramePr>
            <a:graphicFrameLocks noChangeAspect="1"/>
          </p:cNvGraphicFramePr>
          <p:nvPr>
            <p:extLst/>
          </p:nvPr>
        </p:nvGraphicFramePr>
        <p:xfrm>
          <a:off x="944563" y="2067272"/>
          <a:ext cx="7608887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8" name="Equation" r:id="rId3" imgW="7391160" imgH="3809880" progId="Equation.3">
                  <p:embed/>
                </p:oleObj>
              </mc:Choice>
              <mc:Fallback>
                <p:oleObj name="Equation" r:id="rId3" imgW="7391160" imgH="380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067272"/>
                        <a:ext cx="7608887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M2-</a:t>
            </a:r>
            <a:r>
              <a:rPr lang="zh-CN" altLang="en-US" dirty="0"/>
              <a:t>向量内积与方阵的特征分解（一）向量的内积</a:t>
            </a:r>
          </a:p>
        </p:txBody>
      </p:sp>
      <p:sp>
        <p:nvSpPr>
          <p:cNvPr id="9" name="Rectangle 12"/>
          <p:cNvSpPr txBox="1">
            <a:spLocks noChangeArrowheads="1"/>
          </p:cNvSpPr>
          <p:nvPr/>
        </p:nvSpPr>
        <p:spPr>
          <a:xfrm>
            <a:off x="592088" y="1241574"/>
            <a:ext cx="4699992" cy="603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eaLnBrk="0" hangingPunct="0">
              <a:defRPr sz="2800" b="1">
                <a:solidFill>
                  <a:srgbClr val="0070C0"/>
                </a:solidFill>
                <a:effectLst/>
                <a:latin typeface="+mj-lt"/>
                <a:ea typeface="黑体" pitchFamily="2" charset="-122"/>
                <a:cs typeface="+mj-cs"/>
              </a:defRPr>
            </a:lvl1pPr>
            <a:lvl2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2pPr>
            <a:lvl3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3pPr>
            <a:lvl4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4pPr>
            <a:lvl5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　向量内积的定义</a:t>
            </a:r>
          </a:p>
        </p:txBody>
      </p:sp>
    </p:spTree>
    <p:extLst>
      <p:ext uri="{BB962C8B-B14F-4D97-AF65-F5344CB8AC3E}">
        <p14:creationId xmlns:p14="http://schemas.microsoft.com/office/powerpoint/2010/main" val="35335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>
            <p:extLst/>
          </p:nvPr>
        </p:nvGraphicFramePr>
        <p:xfrm>
          <a:off x="1116013" y="892175"/>
          <a:ext cx="3455987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6" name="Equation" r:id="rId3" imgW="1346040" imgH="761760" progId="Equation.DSMT4">
                  <p:embed/>
                </p:oleObj>
              </mc:Choice>
              <mc:Fallback>
                <p:oleObj name="Equation" r:id="rId3" imgW="134604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92175"/>
                        <a:ext cx="3455987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895350" y="2895600"/>
          <a:ext cx="768985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7" name="Equation" r:id="rId5" imgW="7365960" imgH="2869920" progId="Equation.3">
                  <p:embed/>
                </p:oleObj>
              </mc:Choice>
              <mc:Fallback>
                <p:oleObj name="Equation" r:id="rId5" imgW="7365960" imgH="286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2895600"/>
                        <a:ext cx="7689850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45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838200" y="1549400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939800" y="1631950"/>
          <a:ext cx="58039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50" name="Equation" r:id="rId3" imgW="5803560" imgH="1739880" progId="Equation.DSMT4">
                  <p:embed/>
                </p:oleObj>
              </mc:Choice>
              <mc:Fallback>
                <p:oleObj name="Equation" r:id="rId3" imgW="5803560" imgH="1739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631950"/>
                        <a:ext cx="5803900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1447800" y="3429000"/>
            <a:ext cx="4481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向量的长度具有下列性质：</a:t>
            </a:r>
          </a:p>
        </p:txBody>
      </p:sp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1517650" y="4127500"/>
          <a:ext cx="69215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51" name="Equation" r:id="rId5" imgW="6921360" imgH="1739880" progId="Equation.3">
                  <p:embed/>
                </p:oleObj>
              </mc:Choice>
              <mc:Fallback>
                <p:oleObj name="Equation" r:id="rId5" imgW="6921360" imgH="173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4127500"/>
                        <a:ext cx="6921500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2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664096" y="665510"/>
            <a:ext cx="4699992" cy="6032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２　向量的长度</a:t>
            </a:r>
          </a:p>
        </p:txBody>
      </p:sp>
    </p:spTree>
    <p:extLst>
      <p:ext uri="{BB962C8B-B14F-4D97-AF65-F5344CB8AC3E}">
        <p14:creationId xmlns:p14="http://schemas.microsoft.com/office/powerpoint/2010/main" val="4235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676400" y="1536700"/>
          <a:ext cx="4276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4" name="Equation" r:id="rId3" imgW="4089240" imgH="444240" progId="Equation.3">
                  <p:embed/>
                </p:oleObj>
              </mc:Choice>
              <mc:Fallback>
                <p:oleObj name="Equation" r:id="rId3" imgW="4089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36700"/>
                        <a:ext cx="42767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914400" y="2781300"/>
          <a:ext cx="5957888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5" name="Equation" r:id="rId5" imgW="5816520" imgH="2247840" progId="Equation.3">
                  <p:embed/>
                </p:oleObj>
              </mc:Choice>
              <mc:Fallback>
                <p:oleObj name="Equation" r:id="rId5" imgW="5816520" imgH="224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81300"/>
                        <a:ext cx="5957888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65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相关数学基础</a:t>
            </a:r>
            <a:endParaRPr lang="zh-CN" alt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890687" y="1259017"/>
            <a:ext cx="728171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M1  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齐次线性方程组的求解</a:t>
            </a: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基础解系</a:t>
            </a: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M2  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向量的内积、方阵的特征分解</a:t>
            </a: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M3  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向量范数与矩阵范数</a:t>
            </a: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M4  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多元函数对矩阵变量的求导</a:t>
            </a: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M5  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矩阵的</a:t>
            </a: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QR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分解与奇异值分解</a:t>
            </a:r>
            <a:endParaRPr lang="zh-CN" altLang="en-US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M6  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投影矩阵、广义逆矩阵、正定矩阵</a:t>
            </a:r>
            <a:endParaRPr lang="en-US" altLang="zh-CN" sz="2800" b="1" dirty="0" smtClean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(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概率论与数理统计：自行复习</a:t>
            </a:r>
            <a:r>
              <a:rPr lang="en-US" altLang="zh-CN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46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838200" y="1905000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927100" y="1973263"/>
          <a:ext cx="51689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8" name="公式" r:id="rId3" imgW="4991040" imgH="2108160" progId="Equation.3">
                  <p:embed/>
                </p:oleObj>
              </mc:Choice>
              <mc:Fallback>
                <p:oleObj name="公式" r:id="rId3" imgW="4991040" imgH="2108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973263"/>
                        <a:ext cx="5168900" cy="210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1676400" y="4457700"/>
          <a:ext cx="4724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99" name="公式" r:id="rId5" imgW="4724280" imgH="952200" progId="Equation.3">
                  <p:embed/>
                </p:oleObj>
              </mc:Choice>
              <mc:Fallback>
                <p:oleObj name="公式" r:id="rId5" imgW="472428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57700"/>
                        <a:ext cx="4724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628600" y="714153"/>
            <a:ext cx="7543800" cy="69862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３　向量的夹角</a:t>
            </a:r>
          </a:p>
        </p:txBody>
      </p:sp>
    </p:spTree>
    <p:extLst>
      <p:ext uri="{BB962C8B-B14F-4D97-AF65-F5344CB8AC3E}">
        <p14:creationId xmlns:p14="http://schemas.microsoft.com/office/powerpoint/2010/main" val="30234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838200" y="1522413"/>
            <a:ext cx="77104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　　所谓正交向量组，是指一组两两正交的非零</a:t>
            </a:r>
          </a:p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向量．向量空间的基若是正交向量组，就称为正</a:t>
            </a:r>
          </a:p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交基．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838200" y="3030538"/>
            <a:ext cx="893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892175" y="3124200"/>
          <a:ext cx="77755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2" name="Equation" r:id="rId3" imgW="7657920" imgH="1041120" progId="Equation.3">
                  <p:embed/>
                </p:oleObj>
              </mc:Choice>
              <mc:Fallback>
                <p:oleObj name="Equation" r:id="rId3" imgW="765792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124200"/>
                        <a:ext cx="777557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895350" y="4311650"/>
          <a:ext cx="792480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3" name="Equation" r:id="rId5" imgW="7759440" imgH="1612800" progId="Equation.3">
                  <p:embed/>
                </p:oleObj>
              </mc:Choice>
              <mc:Fallback>
                <p:oleObj name="Equation" r:id="rId5" imgW="7759440" imgH="16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4311650"/>
                        <a:ext cx="7924800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838200" y="4235450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sp>
        <p:nvSpPr>
          <p:cNvPr id="28685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628600" y="656555"/>
            <a:ext cx="7543800" cy="68421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４　正交向量组的性质</a:t>
            </a:r>
          </a:p>
        </p:txBody>
      </p:sp>
    </p:spTree>
    <p:extLst>
      <p:ext uri="{BB962C8B-B14F-4D97-AF65-F5344CB8AC3E}">
        <p14:creationId xmlns:p14="http://schemas.microsoft.com/office/powerpoint/2010/main" val="18471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947738" y="1123950"/>
          <a:ext cx="7510462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6" name="Equation" r:id="rId3" imgW="7353000" imgH="2222280" progId="Equation.3">
                  <p:embed/>
                </p:oleObj>
              </mc:Choice>
              <mc:Fallback>
                <p:oleObj name="Equation" r:id="rId3" imgW="7353000" imgH="222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123950"/>
                        <a:ext cx="7510462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857250" y="3581400"/>
            <a:ext cx="3054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施密特正交化方法</a:t>
            </a: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952500" y="4260850"/>
          <a:ext cx="76962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7" name="公式" r:id="rId5" imgW="7441920" imgH="1549080" progId="Equation.3">
                  <p:embed/>
                </p:oleObj>
              </mc:Choice>
              <mc:Fallback>
                <p:oleObj name="公式" r:id="rId5" imgW="7441920" imgH="1549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260850"/>
                        <a:ext cx="76962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8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914400" y="1879600"/>
          <a:ext cx="750570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6" name="Equation" r:id="rId3" imgW="7505640" imgH="3670200" progId="Equation.3">
                  <p:embed/>
                </p:oleObj>
              </mc:Choice>
              <mc:Fallback>
                <p:oleObj name="Equation" r:id="rId3" imgW="7505640" imgH="367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79600"/>
                        <a:ext cx="7505700" cy="367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800100" y="1004888"/>
            <a:ext cx="2687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第一步　正交化</a:t>
            </a:r>
          </a:p>
        </p:txBody>
      </p:sp>
    </p:spTree>
    <p:extLst>
      <p:ext uri="{BB962C8B-B14F-4D97-AF65-F5344CB8AC3E}">
        <p14:creationId xmlns:p14="http://schemas.microsoft.com/office/powerpoint/2010/main" val="31084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800100" y="990600"/>
            <a:ext cx="2687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第二步　单位化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/>
        </p:nvGraphicFramePr>
        <p:xfrm>
          <a:off x="914400" y="1943100"/>
          <a:ext cx="77565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0" name="Equation" r:id="rId3" imgW="7441920" imgH="1434960" progId="Equation.3">
                  <p:embed/>
                </p:oleObj>
              </mc:Choice>
              <mc:Fallback>
                <p:oleObj name="Equation" r:id="rId3" imgW="7441920" imgH="143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43100"/>
                        <a:ext cx="77565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30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838200" y="1556792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>
            <p:extLst/>
          </p:nvPr>
        </p:nvGraphicFramePr>
        <p:xfrm>
          <a:off x="915988" y="1628800"/>
          <a:ext cx="5407025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6" name="Equation" r:id="rId3" imgW="5206680" imgH="1650960" progId="Equation.3">
                  <p:embed/>
                </p:oleObj>
              </mc:Choice>
              <mc:Fallback>
                <p:oleObj name="Equation" r:id="rId3" imgW="5206680" imgH="1650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1628800"/>
                        <a:ext cx="5407025" cy="165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7"/>
          <p:cNvGraphicFramePr>
            <a:graphicFrameLocks noChangeAspect="1"/>
          </p:cNvGraphicFramePr>
          <p:nvPr>
            <p:extLst/>
          </p:nvPr>
        </p:nvGraphicFramePr>
        <p:xfrm>
          <a:off x="1003300" y="4632548"/>
          <a:ext cx="7645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7" name="Equation" r:id="rId5" imgW="7416720" imgH="1028520" progId="Equation.3">
                  <p:embed/>
                </p:oleObj>
              </mc:Choice>
              <mc:Fallback>
                <p:oleObj name="Equation" r:id="rId5" imgW="7416720" imgH="1028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4632548"/>
                        <a:ext cx="76454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755576" y="714276"/>
            <a:ext cx="7543800" cy="6985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５　正交矩阵与正交变换</a:t>
            </a:r>
          </a:p>
        </p:txBody>
      </p:sp>
      <p:grpSp>
        <p:nvGrpSpPr>
          <p:cNvPr id="32785" name="Group 17"/>
          <p:cNvGrpSpPr>
            <a:grpSpLocks/>
          </p:cNvGrpSpPr>
          <p:nvPr/>
        </p:nvGrpSpPr>
        <p:grpSpPr bwMode="auto">
          <a:xfrm>
            <a:off x="819150" y="3490370"/>
            <a:ext cx="7718425" cy="946150"/>
            <a:chOff x="516" y="2350"/>
            <a:chExt cx="4862" cy="596"/>
          </a:xfrm>
        </p:grpSpPr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516" y="2350"/>
              <a:ext cx="4862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方阵　为正交矩阵的充分必要条件是　的行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（列）向量都是单位向量，且两两正交．</a:t>
              </a:r>
            </a:p>
          </p:txBody>
        </p:sp>
        <p:graphicFrame>
          <p:nvGraphicFramePr>
            <p:cNvPr id="32783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1500" y="2412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88" name="Equation" r:id="rId7" imgW="291960" imgH="304560" progId="Equation.3">
                    <p:embed/>
                  </p:oleObj>
                </mc:Choice>
                <mc:Fallback>
                  <p:oleObj name="Equation" r:id="rId7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2412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4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4668" y="240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89" name="Equation" r:id="rId9" imgW="291960" imgH="304560" progId="Equation.3">
                    <p:embed/>
                  </p:oleObj>
                </mc:Choice>
                <mc:Fallback>
                  <p:oleObj name="Equation" r:id="rId9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" y="240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082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838200" y="1233488"/>
            <a:ext cx="77184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kumimoji="1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　若　为正交矩阵，则线性变换　　　称为</a:t>
            </a:r>
          </a:p>
          <a:p>
            <a:r>
              <a:rPr kumimoji="1" lang="zh-CN" altLang="en-US" sz="28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正交变换．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0" y="2514600"/>
            <a:ext cx="698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正交变换的特性在于保持线段的长度不变．</a:t>
            </a: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876087"/>
              </p:ext>
            </p:extLst>
          </p:nvPr>
        </p:nvGraphicFramePr>
        <p:xfrm>
          <a:off x="1201738" y="3500438"/>
          <a:ext cx="7310437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6" name="Equation" r:id="rId3" imgW="2387520" imgH="558720" progId="Equation.DSMT4">
                  <p:embed/>
                </p:oleObj>
              </mc:Choice>
              <mc:Fallback>
                <p:oleObj name="Equation" r:id="rId3" imgW="238752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3500438"/>
                        <a:ext cx="7310437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3" name="Object 11"/>
          <p:cNvGraphicFramePr>
            <a:graphicFrameLocks noChangeAspect="1"/>
          </p:cNvGraphicFramePr>
          <p:nvPr/>
        </p:nvGraphicFramePr>
        <p:xfrm>
          <a:off x="2400300" y="1409700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7" name="Equation" r:id="rId5" imgW="291960" imgH="291960" progId="Equation.3">
                  <p:embed/>
                </p:oleObj>
              </mc:Choice>
              <mc:Fallback>
                <p:oleObj name="Equation" r:id="rId5" imgW="2919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1409700"/>
                        <a:ext cx="2921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/>
        </p:nvGraphicFramePr>
        <p:xfrm>
          <a:off x="6711950" y="1371600"/>
          <a:ext cx="1041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8" name="Equation" r:id="rId7" imgW="1041120" imgH="380880" progId="Equation.3">
                  <p:embed/>
                </p:oleObj>
              </mc:Choice>
              <mc:Fallback>
                <p:oleObj name="Equation" r:id="rId7" imgW="10411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0" y="1371600"/>
                        <a:ext cx="1041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92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847725" y="1514475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>
            <p:extLst/>
          </p:nvPr>
        </p:nvGraphicFramePr>
        <p:xfrm>
          <a:off x="895350" y="1600200"/>
          <a:ext cx="7781106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6" name="Equation" r:id="rId3" imgW="7632360" imgH="2717640" progId="Equation.3">
                  <p:embed/>
                </p:oleObj>
              </mc:Choice>
              <mc:Fallback>
                <p:oleObj name="Equation" r:id="rId3" imgW="7632360" imgH="271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600200"/>
                        <a:ext cx="7781106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>
            <p:extLst/>
          </p:nvPr>
        </p:nvGraphicFramePr>
        <p:xfrm>
          <a:off x="990600" y="4533900"/>
          <a:ext cx="710979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7" name="Equation" r:id="rId5" imgW="6870600" imgH="1130040" progId="Equation.3">
                  <p:embed/>
                </p:oleObj>
              </mc:Choice>
              <mc:Fallback>
                <p:oleObj name="Equation" r:id="rId5" imgW="687060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533900"/>
                        <a:ext cx="7109792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M2-</a:t>
            </a:r>
            <a:r>
              <a:rPr lang="zh-CN" altLang="en-US" dirty="0"/>
              <a:t>向量内积与方阵的特征分解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（二）方阵的特征值和特征向量</a:t>
            </a:r>
          </a:p>
        </p:txBody>
      </p:sp>
    </p:spTree>
    <p:extLst>
      <p:ext uri="{BB962C8B-B14F-4D97-AF65-F5344CB8AC3E}">
        <p14:creationId xmlns:p14="http://schemas.microsoft.com/office/powerpoint/2010/main" val="12769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/>
          </p:nvPr>
        </p:nvGraphicFramePr>
        <p:xfrm>
          <a:off x="939800" y="1308100"/>
          <a:ext cx="7736656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6" name="Equation" r:id="rId3" imgW="7569000" imgH="2273040" progId="Equation.3">
                  <p:embed/>
                </p:oleObj>
              </mc:Choice>
              <mc:Fallback>
                <p:oleObj name="Equation" r:id="rId3" imgW="7569000" imgH="227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308100"/>
                        <a:ext cx="7736656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6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990600" y="1606550"/>
          <a:ext cx="7594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0" name="Equation" r:id="rId3" imgW="7594560" imgH="4381200" progId="Equation.3">
                  <p:embed/>
                </p:oleObj>
              </mc:Choice>
              <mc:Fallback>
                <p:oleObj name="Equation" r:id="rId3" imgW="7594560" imgH="438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06550"/>
                        <a:ext cx="7594600" cy="438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2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952804" y="610518"/>
            <a:ext cx="7543800" cy="7302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zh-CN" sz="2800" kern="1200" dirty="0">
                <a:solidFill>
                  <a:srgbClr val="0070C0"/>
                </a:solidFill>
                <a:effectLst/>
              </a:rPr>
              <a:t>1</a:t>
            </a:r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、有关特征值的一些结论</a:t>
            </a:r>
          </a:p>
        </p:txBody>
      </p:sp>
    </p:spTree>
    <p:extLst>
      <p:ext uri="{BB962C8B-B14F-4D97-AF65-F5344CB8AC3E}">
        <p14:creationId xmlns:p14="http://schemas.microsoft.com/office/powerpoint/2010/main" val="372939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83568" y="1268760"/>
            <a:ext cx="28777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．解向量的概念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524000" y="2106960"/>
            <a:ext cx="3405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设有齐次线性方程组</a:t>
            </a:r>
            <a:endParaRPr kumimoji="1" lang="zh-CN" altLang="en-US" sz="32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736725" y="2868960"/>
          <a:ext cx="46101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6" name="Equation" r:id="rId3" imgW="4609800" imgH="2057400" progId="Equation.3">
                  <p:embed/>
                </p:oleObj>
              </mc:Choice>
              <mc:Fallback>
                <p:oleObj name="Equation" r:id="rId3" imgW="4609800" imgH="205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2868960"/>
                        <a:ext cx="46101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838200" y="5073998"/>
            <a:ext cx="893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若记</a:t>
            </a:r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6842125" y="3569048"/>
            <a:ext cx="1063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M1-</a:t>
            </a:r>
            <a:r>
              <a:rPr lang="zh-CN" altLang="en-US" dirty="0"/>
              <a:t>线性方程组求解（一）齐次线性方程组解的性质</a:t>
            </a:r>
          </a:p>
        </p:txBody>
      </p:sp>
    </p:spTree>
    <p:extLst>
      <p:ext uri="{BB962C8B-B14F-4D97-AF65-F5344CB8AC3E}">
        <p14:creationId xmlns:p14="http://schemas.microsoft.com/office/powerpoint/2010/main" val="236620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utoUpdateAnimBg="0"/>
      <p:bldP spid="2058" grpId="0" autoUpdateAnimBg="0"/>
      <p:bldP spid="206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838200" y="1514475"/>
            <a:ext cx="8937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定理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955675" y="1606550"/>
          <a:ext cx="766445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04" name="Equation" r:id="rId3" imgW="7429320" imgH="2158920" progId="Equation.3">
                  <p:embed/>
                </p:oleObj>
              </mc:Choice>
              <mc:Fallback>
                <p:oleObj name="Equation" r:id="rId3" imgW="7429320" imgH="2158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675" y="1606550"/>
                        <a:ext cx="766445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895350" y="4338638"/>
            <a:ext cx="793999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定理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　属于同一个特征值的特征向量的</a:t>
            </a:r>
            <a:r>
              <a:rPr kumimoji="1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非零线性</a:t>
            </a:r>
          </a:p>
          <a:p>
            <a:r>
              <a:rPr kumimoji="1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组合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仍是属于这个特征值的特征向量．</a:t>
            </a:r>
          </a:p>
        </p:txBody>
      </p:sp>
      <p:sp>
        <p:nvSpPr>
          <p:cNvPr id="37898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827584" y="534765"/>
            <a:ext cx="7543800" cy="66198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zh-CN" sz="2800" kern="1200" dirty="0">
                <a:solidFill>
                  <a:srgbClr val="0070C0"/>
                </a:solidFill>
                <a:effectLst/>
              </a:rPr>
              <a:t>2</a:t>
            </a:r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、有关特征向量的一些结论</a:t>
            </a:r>
          </a:p>
        </p:txBody>
      </p:sp>
      <p:sp>
        <p:nvSpPr>
          <p:cNvPr id="37901" name="Rectangle 13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8134350" y="62484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800100" y="3960813"/>
            <a:ext cx="80533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第三步　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将每一个特征值代入相应的线性方程组，</a:t>
            </a:r>
          </a:p>
          <a:p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求出基础解系，即得该特征值的特征向量．</a:t>
            </a:r>
          </a:p>
        </p:txBody>
      </p:sp>
      <p:sp>
        <p:nvSpPr>
          <p:cNvPr id="4" name="Rectangle 14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8172450" y="62865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800100" y="1979613"/>
            <a:ext cx="5151438" cy="519112"/>
            <a:chOff x="504" y="1247"/>
            <a:chExt cx="3245" cy="327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504" y="1247"/>
              <a:ext cx="32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第一步　</a:t>
              </a: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计算　的特征多项式；</a:t>
              </a:r>
            </a:p>
          </p:txBody>
        </p:sp>
        <p:graphicFrame>
          <p:nvGraphicFramePr>
            <p:cNvPr id="7" name="Object 15"/>
            <p:cNvGraphicFramePr>
              <a:graphicFrameLocks noChangeAspect="1"/>
            </p:cNvGraphicFramePr>
            <p:nvPr/>
          </p:nvGraphicFramePr>
          <p:xfrm>
            <a:off x="1908" y="132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62" name="Equation" r:id="rId4" imgW="291960" imgH="304560" progId="Equation.3">
                    <p:embed/>
                  </p:oleObj>
                </mc:Choice>
                <mc:Fallback>
                  <p:oleObj name="Equation" r:id="rId4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8" y="132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800100" y="2808289"/>
            <a:ext cx="7758113" cy="954088"/>
            <a:chOff x="504" y="1769"/>
            <a:chExt cx="4887" cy="601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504" y="1769"/>
              <a:ext cx="4887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第二步　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求出</a:t>
              </a:r>
              <a:r>
                <a:rPr kumimoji="1" lang="zh-CN" altLang="en-US" sz="28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特征方程的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全部根，即得　的全部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特征值；</a:t>
              </a:r>
            </a:p>
          </p:txBody>
        </p:sp>
        <p:graphicFrame>
          <p:nvGraphicFramePr>
            <p:cNvPr id="10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4377" y="1836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63" name="Equation" r:id="rId6" imgW="291960" imgH="304560" progId="Equation.3">
                    <p:embed/>
                  </p:oleObj>
                </mc:Choice>
                <mc:Fallback>
                  <p:oleObj name="Equation" r:id="rId6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836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827584" y="606773"/>
            <a:ext cx="7543800" cy="66198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eaLnBrk="0" hangingPunct="0">
              <a:defRPr sz="2800" b="1">
                <a:solidFill>
                  <a:srgbClr val="0070C0"/>
                </a:solidFill>
                <a:effectLst/>
                <a:latin typeface="+mj-lt"/>
                <a:ea typeface="黑体" pitchFamily="2" charset="-122"/>
                <a:cs typeface="+mj-cs"/>
              </a:defRPr>
            </a:lvl1pPr>
            <a:lvl2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2pPr>
            <a:lvl3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3pPr>
            <a:lvl4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4pPr>
            <a:lvl5pPr eaLnBrk="0" hangingPunct="0"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defRPr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、特征值与特征向量的求法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37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>
            <p:extLst/>
          </p:nvPr>
        </p:nvGraphicFramePr>
        <p:xfrm>
          <a:off x="877888" y="665163"/>
          <a:ext cx="7251700" cy="210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54" name="Equation" r:id="rId3" imgW="3238200" imgH="939600" progId="Equation.DSMT4">
                  <p:embed/>
                </p:oleObj>
              </mc:Choice>
              <mc:Fallback>
                <p:oleObj name="Equation" r:id="rId3" imgW="323820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665163"/>
                        <a:ext cx="7251700" cy="210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1447800" y="3670300"/>
          <a:ext cx="60960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55" name="Equation" r:id="rId5" imgW="6095880" imgH="1511280" progId="Equation.DSMT4">
                  <p:embed/>
                </p:oleObj>
              </mc:Choice>
              <mc:Fallback>
                <p:oleObj name="Equation" r:id="rId5" imgW="609588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670300"/>
                        <a:ext cx="60960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2908300" y="5219700"/>
          <a:ext cx="2578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56" name="Equation" r:id="rId7" imgW="2577960" imgH="495000" progId="Equation.3">
                  <p:embed/>
                </p:oleObj>
              </mc:Choice>
              <mc:Fallback>
                <p:oleObj name="Equation" r:id="rId7" imgW="25779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5219700"/>
                        <a:ext cx="2578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5" name="Rectangle 13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72450" y="62865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4527" name="Group 15"/>
          <p:cNvGrpSpPr>
            <a:grpSpLocks/>
          </p:cNvGrpSpPr>
          <p:nvPr/>
        </p:nvGrpSpPr>
        <p:grpSpPr bwMode="auto">
          <a:xfrm>
            <a:off x="857250" y="3024188"/>
            <a:ext cx="5502275" cy="519112"/>
            <a:chOff x="540" y="1905"/>
            <a:chExt cx="3466" cy="327"/>
          </a:xfrm>
        </p:grpSpPr>
        <p:sp>
          <p:nvSpPr>
            <p:cNvPr id="64515" name="Text Box 3"/>
            <p:cNvSpPr txBox="1">
              <a:spLocks noChangeArrowheads="1"/>
            </p:cNvSpPr>
            <p:nvPr/>
          </p:nvSpPr>
          <p:spPr bwMode="auto">
            <a:xfrm>
              <a:off x="540" y="1905"/>
              <a:ext cx="34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解</a:t>
              </a:r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　第一步　计算　的特征多项式</a:t>
              </a:r>
              <a:endParaRPr kumimoji="1"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graphicFrame>
          <p:nvGraphicFramePr>
            <p:cNvPr id="64526" name="Object 14"/>
            <p:cNvGraphicFramePr>
              <a:graphicFrameLocks noChangeAspect="1"/>
            </p:cNvGraphicFramePr>
            <p:nvPr/>
          </p:nvGraphicFramePr>
          <p:xfrm>
            <a:off x="2388" y="2004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957" name="Equation" r:id="rId10" imgW="291960" imgH="304560" progId="Equation.3">
                    <p:embed/>
                  </p:oleObj>
                </mc:Choice>
                <mc:Fallback>
                  <p:oleObj name="Equation" r:id="rId10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8" y="2004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775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>
            <p:extLst/>
          </p:nvPr>
        </p:nvGraphicFramePr>
        <p:xfrm>
          <a:off x="846634" y="1066800"/>
          <a:ext cx="7565206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8" name="Equation" r:id="rId3" imgW="7327800" imgH="1028520" progId="Equation.3">
                  <p:embed/>
                </p:oleObj>
              </mc:Choice>
              <mc:Fallback>
                <p:oleObj name="Equation" r:id="rId3" imgW="7327800" imgH="1028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634" y="1066800"/>
                        <a:ext cx="7565206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4"/>
          <p:cNvGraphicFramePr>
            <a:graphicFrameLocks noChangeAspect="1"/>
          </p:cNvGraphicFramePr>
          <p:nvPr>
            <p:extLst/>
          </p:nvPr>
        </p:nvGraphicFramePr>
        <p:xfrm>
          <a:off x="827584" y="2336800"/>
          <a:ext cx="7366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9" name="Equation" r:id="rId5" imgW="7365960" imgH="1015920" progId="Equation.3">
                  <p:embed/>
                </p:oleObj>
              </mc:Choice>
              <mc:Fallback>
                <p:oleObj name="Equation" r:id="rId5" imgW="736596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336800"/>
                        <a:ext cx="7366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>
            <p:extLst/>
          </p:nvPr>
        </p:nvGraphicFramePr>
        <p:xfrm>
          <a:off x="878384" y="4394200"/>
          <a:ext cx="7533456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0" name="Equation" r:id="rId7" imgW="7213320" imgH="1015920" progId="Equation.3">
                  <p:embed/>
                </p:oleObj>
              </mc:Choice>
              <mc:Fallback>
                <p:oleObj name="Equation" r:id="rId7" imgW="721332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384" y="4394200"/>
                        <a:ext cx="7533456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52" name="Group 16"/>
          <p:cNvGrpSpPr>
            <a:grpSpLocks/>
          </p:cNvGrpSpPr>
          <p:nvPr/>
        </p:nvGrpSpPr>
        <p:grpSpPr bwMode="auto">
          <a:xfrm>
            <a:off x="1376859" y="3671888"/>
            <a:ext cx="5183188" cy="519112"/>
            <a:chOff x="1034" y="2313"/>
            <a:chExt cx="3265" cy="327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1034" y="2313"/>
              <a:ext cx="3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第三步　求出　的全部特征向量</a:t>
              </a:r>
            </a:p>
          </p:txBody>
        </p:sp>
        <p:graphicFrame>
          <p:nvGraphicFramePr>
            <p:cNvPr id="65551" name="Object 15"/>
            <p:cNvGraphicFramePr>
              <a:graphicFrameLocks noChangeAspect="1"/>
            </p:cNvGraphicFramePr>
            <p:nvPr/>
          </p:nvGraphicFramePr>
          <p:xfrm>
            <a:off x="2456" y="240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81" name="Equation" r:id="rId9" imgW="291960" imgH="304560" progId="Equation.3">
                    <p:embed/>
                  </p:oleObj>
                </mc:Choice>
                <mc:Fallback>
                  <p:oleObj name="Equation" r:id="rId9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6" y="240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2549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2" name="Object 2"/>
          <p:cNvGraphicFramePr>
            <a:graphicFrameLocks noChangeAspect="1"/>
          </p:cNvGraphicFramePr>
          <p:nvPr>
            <p:extLst/>
          </p:nvPr>
        </p:nvGraphicFramePr>
        <p:xfrm>
          <a:off x="2389684" y="850900"/>
          <a:ext cx="35052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8" name="Equation" r:id="rId3" imgW="3504960" imgH="1511280" progId="Equation.3">
                  <p:embed/>
                </p:oleObj>
              </mc:Choice>
              <mc:Fallback>
                <p:oleObj name="Equation" r:id="rId3" imgW="3504960" imgH="1511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684" y="850900"/>
                        <a:ext cx="350520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>
            <p:extLst/>
          </p:nvPr>
        </p:nvGraphicFramePr>
        <p:xfrm>
          <a:off x="1462584" y="2578100"/>
          <a:ext cx="54229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9" name="Equation" r:id="rId5" imgW="5422680" imgH="2070000" progId="Equation.3">
                  <p:embed/>
                </p:oleObj>
              </mc:Choice>
              <mc:Fallback>
                <p:oleObj name="Equation" r:id="rId5" imgW="5422680" imgH="2070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584" y="2578100"/>
                        <a:ext cx="54229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4" name="Object 4"/>
          <p:cNvGraphicFramePr>
            <a:graphicFrameLocks noChangeAspect="1"/>
          </p:cNvGraphicFramePr>
          <p:nvPr>
            <p:extLst/>
          </p:nvPr>
        </p:nvGraphicFramePr>
        <p:xfrm>
          <a:off x="827584" y="4660900"/>
          <a:ext cx="79057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70" name="Equation" r:id="rId7" imgW="7581600" imgH="1054080" progId="Equation.3">
                  <p:embed/>
                </p:oleObj>
              </mc:Choice>
              <mc:Fallback>
                <p:oleObj name="Equation" r:id="rId7" imgW="758160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660900"/>
                        <a:ext cx="790575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6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>
            <p:extLst/>
          </p:nvPr>
        </p:nvGraphicFramePr>
        <p:xfrm>
          <a:off x="683568" y="1066800"/>
          <a:ext cx="8064896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4" name="Equation" r:id="rId3" imgW="7645320" imgH="4876560" progId="Equation.3">
                  <p:embed/>
                </p:oleObj>
              </mc:Choice>
              <mc:Fallback>
                <p:oleObj name="Equation" r:id="rId3" imgW="7645320" imgH="487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066800"/>
                        <a:ext cx="8064896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5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2"/>
          <p:cNvGraphicFramePr>
            <a:graphicFrameLocks noChangeAspect="1"/>
          </p:cNvGraphicFramePr>
          <p:nvPr>
            <p:extLst/>
          </p:nvPr>
        </p:nvGraphicFramePr>
        <p:xfrm>
          <a:off x="755576" y="1371600"/>
          <a:ext cx="77343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82" name="Equation" r:id="rId3" imgW="7454880" imgH="1587240" progId="Equation.3">
                  <p:embed/>
                </p:oleObj>
              </mc:Choice>
              <mc:Fallback>
                <p:oleObj name="Equation" r:id="rId3" imgW="7454880" imgH="1587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371600"/>
                        <a:ext cx="7734300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Object 3"/>
          <p:cNvGraphicFramePr>
            <a:graphicFrameLocks noChangeAspect="1"/>
          </p:cNvGraphicFramePr>
          <p:nvPr>
            <p:extLst/>
          </p:nvPr>
        </p:nvGraphicFramePr>
        <p:xfrm>
          <a:off x="755576" y="3543300"/>
          <a:ext cx="77343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83" name="Equation" r:id="rId5" imgW="7734240" imgH="1054080" progId="Equation.3">
                  <p:embed/>
                </p:oleObj>
              </mc:Choice>
              <mc:Fallback>
                <p:oleObj name="Equation" r:id="rId5" imgW="773424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43300"/>
                        <a:ext cx="77343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814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838200" y="1644650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>
            <p:extLst/>
          </p:nvPr>
        </p:nvGraphicFramePr>
        <p:xfrm>
          <a:off x="914400" y="1739900"/>
          <a:ext cx="7546032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72" name="Equation" r:id="rId3" imgW="7365960" imgH="2831760" progId="Equation.3">
                  <p:embed/>
                </p:oleObj>
              </mc:Choice>
              <mc:Fallback>
                <p:oleObj name="Equation" r:id="rId3" imgW="7365960" imgH="283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39900"/>
                        <a:ext cx="7546032" cy="283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838200" y="4787900"/>
            <a:ext cx="80629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　　矩阵之间的相似具有</a:t>
            </a:r>
            <a:r>
              <a:rPr kumimoji="1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自反性；</a:t>
            </a:r>
            <a:r>
              <a:rPr kumimoji="1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对称性；</a:t>
            </a:r>
          </a:p>
          <a:p>
            <a:r>
              <a:rPr kumimoji="1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传递性．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M2-</a:t>
            </a:r>
            <a:r>
              <a:rPr lang="zh-CN" altLang="en-US" dirty="0"/>
              <a:t>向量内积与方阵的特征分解（三）相似矩阵</a:t>
            </a:r>
          </a:p>
        </p:txBody>
      </p:sp>
    </p:spTree>
    <p:extLst>
      <p:ext uri="{BB962C8B-B14F-4D97-AF65-F5344CB8AC3E}">
        <p14:creationId xmlns:p14="http://schemas.microsoft.com/office/powerpoint/2010/main" val="319701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Object 4"/>
          <p:cNvGraphicFramePr>
            <a:graphicFrameLocks noChangeAspect="1"/>
          </p:cNvGraphicFramePr>
          <p:nvPr>
            <p:extLst/>
          </p:nvPr>
        </p:nvGraphicFramePr>
        <p:xfrm>
          <a:off x="895350" y="2590800"/>
          <a:ext cx="60529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34" name="Equation" r:id="rId3" imgW="5816520" imgH="3200400" progId="Equation.3">
                  <p:embed/>
                </p:oleObj>
              </mc:Choice>
              <mc:Fallback>
                <p:oleObj name="Equation" r:id="rId3" imgW="5816520" imgH="320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2590800"/>
                        <a:ext cx="6052914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772616" y="529964"/>
            <a:ext cx="7543800" cy="73879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zh-CN" sz="2800" kern="1200" dirty="0">
                <a:solidFill>
                  <a:srgbClr val="0070C0"/>
                </a:solidFill>
                <a:effectLst/>
              </a:rPr>
              <a:t>1</a:t>
            </a:r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、有关相似矩阵的性质</a:t>
            </a:r>
          </a:p>
        </p:txBody>
      </p:sp>
      <p:grpSp>
        <p:nvGrpSpPr>
          <p:cNvPr id="39955" name="Group 19"/>
          <p:cNvGrpSpPr>
            <a:grpSpLocks/>
          </p:cNvGrpSpPr>
          <p:nvPr/>
        </p:nvGrpSpPr>
        <p:grpSpPr bwMode="auto">
          <a:xfrm>
            <a:off x="914400" y="1501775"/>
            <a:ext cx="7359650" cy="946150"/>
            <a:chOff x="576" y="946"/>
            <a:chExt cx="4636" cy="596"/>
          </a:xfrm>
        </p:grpSpPr>
        <p:sp>
          <p:nvSpPr>
            <p:cNvPr id="39939" name="Text Box 3"/>
            <p:cNvSpPr txBox="1">
              <a:spLocks noChangeArrowheads="1"/>
            </p:cNvSpPr>
            <p:nvPr/>
          </p:nvSpPr>
          <p:spPr bwMode="auto">
            <a:xfrm>
              <a:off x="576" y="946"/>
              <a:ext cx="463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若　与　相似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，则　与　的特征多项式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相同，从而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与　的特征值亦相同．</a:t>
              </a:r>
            </a:p>
          </p:txBody>
        </p:sp>
        <p:graphicFrame>
          <p:nvGraphicFramePr>
            <p:cNvPr id="39948" name="Object 12"/>
            <p:cNvGraphicFramePr>
              <a:graphicFrameLocks noChangeAspect="1"/>
            </p:cNvGraphicFramePr>
            <p:nvPr/>
          </p:nvGraphicFramePr>
          <p:xfrm>
            <a:off x="3144" y="102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35" name="Equation" r:id="rId5" imgW="291960" imgH="304560" progId="Equation.3">
                    <p:embed/>
                  </p:oleObj>
                </mc:Choice>
                <mc:Fallback>
                  <p:oleObj name="Equation" r:id="rId5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4" y="102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9" name="Object 13"/>
            <p:cNvGraphicFramePr>
              <a:graphicFrameLocks noChangeAspect="1"/>
            </p:cNvGraphicFramePr>
            <p:nvPr/>
          </p:nvGraphicFramePr>
          <p:xfrm>
            <a:off x="3612" y="1032"/>
            <a:ext cx="1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36" name="Equation" r:id="rId7" imgW="291960" imgH="291960" progId="Equation.3">
                    <p:embed/>
                  </p:oleObj>
                </mc:Choice>
                <mc:Fallback>
                  <p:oleObj name="Equation" r:id="rId7" imgW="2919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2" y="1032"/>
                          <a:ext cx="18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0" name="Object 14"/>
            <p:cNvGraphicFramePr>
              <a:graphicFrameLocks noChangeAspect="1"/>
            </p:cNvGraphicFramePr>
            <p:nvPr/>
          </p:nvGraphicFramePr>
          <p:xfrm>
            <a:off x="1560" y="1008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37" name="Equation" r:id="rId9" imgW="291960" imgH="304560" progId="Equation.3">
                    <p:embed/>
                  </p:oleObj>
                </mc:Choice>
                <mc:Fallback>
                  <p:oleObj name="Equation" r:id="rId9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" y="1008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3850415"/>
                </p:ext>
              </p:extLst>
            </p:nvPr>
          </p:nvGraphicFramePr>
          <p:xfrm>
            <a:off x="1772" y="1284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38" name="Equation" r:id="rId10" imgW="291960" imgH="304560" progId="Equation.DSMT4">
                    <p:embed/>
                  </p:oleObj>
                </mc:Choice>
                <mc:Fallback>
                  <p:oleObj name="Equation" r:id="rId10" imgW="29196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2" y="1284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2" name="Object 16"/>
            <p:cNvGraphicFramePr>
              <a:graphicFrameLocks noChangeAspect="1"/>
            </p:cNvGraphicFramePr>
            <p:nvPr/>
          </p:nvGraphicFramePr>
          <p:xfrm>
            <a:off x="2028" y="1020"/>
            <a:ext cx="1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39" name="Equation" r:id="rId11" imgW="291960" imgH="291960" progId="Equation.3">
                    <p:embed/>
                  </p:oleObj>
                </mc:Choice>
                <mc:Fallback>
                  <p:oleObj name="Equation" r:id="rId11" imgW="2919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8" y="1020"/>
                          <a:ext cx="18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3" name="Object 17"/>
            <p:cNvGraphicFramePr>
              <a:graphicFrameLocks noChangeAspect="1"/>
            </p:cNvGraphicFramePr>
            <p:nvPr/>
          </p:nvGraphicFramePr>
          <p:xfrm>
            <a:off x="2240" y="1296"/>
            <a:ext cx="1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40" name="Equation" r:id="rId12" imgW="291960" imgH="291960" progId="Equation.3">
                    <p:embed/>
                  </p:oleObj>
                </mc:Choice>
                <mc:Fallback>
                  <p:oleObj name="Equation" r:id="rId12" imgW="2919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0" y="1296"/>
                          <a:ext cx="184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4" name="Object 18"/>
            <p:cNvGraphicFramePr>
              <a:graphicFrameLocks noChangeAspect="1"/>
            </p:cNvGraphicFramePr>
            <p:nvPr/>
          </p:nvGraphicFramePr>
          <p:xfrm>
            <a:off x="1080" y="1008"/>
            <a:ext cx="2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41" name="Equation" r:id="rId13" imgW="419040" imgH="393480" progId="Equation.3">
                    <p:embed/>
                  </p:oleObj>
                </mc:Choice>
                <mc:Fallback>
                  <p:oleObj name="Equation" r:id="rId13" imgW="4190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0" y="1008"/>
                          <a:ext cx="26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152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946150" y="1073150"/>
          <a:ext cx="76581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24" name="公式" r:id="rId3" imgW="7657920" imgH="2298600" progId="Equation.3">
                  <p:embed/>
                </p:oleObj>
              </mc:Choice>
              <mc:Fallback>
                <p:oleObj name="公式" r:id="rId3" imgW="7657920" imgH="229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1073150"/>
                        <a:ext cx="7658100" cy="229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781050" y="3635375"/>
            <a:ext cx="79025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　　</a:t>
            </a:r>
            <a:r>
              <a:rPr kumimoji="1"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(4)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kumimoji="1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能对角化的充分必要条件是　有　个线</a:t>
            </a:r>
          </a:p>
          <a:p>
            <a:r>
              <a:rPr kumimoji="1" lang="zh-CN" altLang="en-US" sz="28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性无关的特征向量</a:t>
            </a:r>
            <a:r>
              <a:rPr kumimoji="1"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</a:p>
        </p:txBody>
      </p:sp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2133600" y="3771900"/>
          <a:ext cx="292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25" name="Equation" r:id="rId5" imgW="291960" imgH="304560" progId="Equation.3">
                  <p:embed/>
                </p:oleObj>
              </mc:Choice>
              <mc:Fallback>
                <p:oleObj name="Equation" r:id="rId5" imgW="2919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771900"/>
                        <a:ext cx="292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2" name="Object 12"/>
          <p:cNvGraphicFramePr>
            <a:graphicFrameLocks noChangeAspect="1"/>
          </p:cNvGraphicFramePr>
          <p:nvPr/>
        </p:nvGraphicFramePr>
        <p:xfrm>
          <a:off x="6838950" y="3771900"/>
          <a:ext cx="292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26" name="Equation" r:id="rId7" imgW="291960" imgH="304560" progId="Equation.3">
                  <p:embed/>
                </p:oleObj>
              </mc:Choice>
              <mc:Fallback>
                <p:oleObj name="Equation" r:id="rId7" imgW="2919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950" y="3771900"/>
                        <a:ext cx="292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5" name="Object 15"/>
          <p:cNvGraphicFramePr>
            <a:graphicFrameLocks noChangeAspect="1"/>
          </p:cNvGraphicFramePr>
          <p:nvPr/>
        </p:nvGraphicFramePr>
        <p:xfrm>
          <a:off x="7581900" y="381000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27" name="Equation" r:id="rId9" imgW="228600" imgH="241200" progId="Equation.3">
                  <p:embed/>
                </p:oleObj>
              </mc:Choice>
              <mc:Fallback>
                <p:oleObj name="Equation" r:id="rId9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900" y="3810000"/>
                        <a:ext cx="2286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77" name="Group 17"/>
          <p:cNvGrpSpPr>
            <a:grpSpLocks/>
          </p:cNvGrpSpPr>
          <p:nvPr/>
        </p:nvGrpSpPr>
        <p:grpSpPr bwMode="auto">
          <a:xfrm>
            <a:off x="1470025" y="4921250"/>
            <a:ext cx="7546975" cy="519113"/>
            <a:chOff x="926" y="3100"/>
            <a:chExt cx="4754" cy="327"/>
          </a:xfrm>
        </p:grpSpPr>
        <p:sp>
          <p:nvSpPr>
            <p:cNvPr id="40964" name="Text Box 4"/>
            <p:cNvSpPr txBox="1">
              <a:spLocks noChangeArrowheads="1"/>
            </p:cNvSpPr>
            <p:nvPr/>
          </p:nvSpPr>
          <p:spPr bwMode="auto">
            <a:xfrm>
              <a:off x="926" y="3100"/>
              <a:ext cx="47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(5)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有 个互异的特征值，则 与对角阵相似．</a:t>
              </a:r>
            </a:p>
          </p:txBody>
        </p:sp>
        <p:graphicFrame>
          <p:nvGraphicFramePr>
            <p:cNvPr id="40973" name="Object 13"/>
            <p:cNvGraphicFramePr>
              <a:graphicFrameLocks noChangeAspect="1"/>
            </p:cNvGraphicFramePr>
            <p:nvPr/>
          </p:nvGraphicFramePr>
          <p:xfrm>
            <a:off x="1352" y="318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228" name="Equation" r:id="rId11" imgW="291960" imgH="304560" progId="Equation.3">
                    <p:embed/>
                  </p:oleObj>
                </mc:Choice>
                <mc:Fallback>
                  <p:oleObj name="Equation" r:id="rId11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2" y="318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4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3878" y="3168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229" name="Equation" r:id="rId12" imgW="291960" imgH="304560" progId="Equation.3">
                    <p:embed/>
                  </p:oleObj>
                </mc:Choice>
                <mc:Fallback>
                  <p:oleObj name="Equation" r:id="rId12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168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6" name="Object 16"/>
            <p:cNvGraphicFramePr>
              <a:graphicFrameLocks noChangeAspect="1"/>
            </p:cNvGraphicFramePr>
            <p:nvPr/>
          </p:nvGraphicFramePr>
          <p:xfrm>
            <a:off x="1764" y="321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230" name="Equation" r:id="rId13" imgW="228600" imgH="241200" progId="Equation.3">
                    <p:embed/>
                  </p:oleObj>
                </mc:Choice>
                <mc:Fallback>
                  <p:oleObj name="Equation" r:id="rId13" imgW="2286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4" y="321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462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/>
          <p:cNvGraphicFramePr>
            <a:graphicFrameLocks noChangeAspect="1"/>
          </p:cNvGraphicFramePr>
          <p:nvPr/>
        </p:nvGraphicFramePr>
        <p:xfrm>
          <a:off x="1447800" y="990600"/>
          <a:ext cx="39497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6" name="Equation" r:id="rId3" imgW="3949560" imgH="2057400" progId="Equation.3">
                  <p:embed/>
                </p:oleObj>
              </mc:Choice>
              <mc:Fallback>
                <p:oleObj name="Equation" r:id="rId3" imgW="3949560" imgH="205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90600"/>
                        <a:ext cx="39497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1027"/>
          <p:cNvGraphicFramePr>
            <a:graphicFrameLocks noChangeAspect="1"/>
          </p:cNvGraphicFramePr>
          <p:nvPr/>
        </p:nvGraphicFramePr>
        <p:xfrm>
          <a:off x="6172200" y="990600"/>
          <a:ext cx="13589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7" name="Equation" r:id="rId5" imgW="1358640" imgH="2057400" progId="Equation.3">
                  <p:embed/>
                </p:oleObj>
              </mc:Choice>
              <mc:Fallback>
                <p:oleObj name="Equation" r:id="rId5" imgW="1358640" imgH="205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990600"/>
                        <a:ext cx="13589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1030"/>
          <p:cNvSpPr>
            <a:spLocks noChangeArrowheads="1"/>
          </p:cNvSpPr>
          <p:nvPr/>
        </p:nvSpPr>
        <p:spPr bwMode="auto">
          <a:xfrm>
            <a:off x="838200" y="3222625"/>
            <a:ext cx="5688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则上述方程组（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anose="02020603050405020304" pitchFamily="18" charset="0"/>
              </a:rPr>
              <a:t>）可写成向量方程</a:t>
            </a:r>
          </a:p>
        </p:txBody>
      </p:sp>
      <p:graphicFrame>
        <p:nvGraphicFramePr>
          <p:cNvPr id="50183" name="Object 1031"/>
          <p:cNvGraphicFramePr>
            <a:graphicFrameLocks noChangeAspect="1"/>
          </p:cNvGraphicFramePr>
          <p:nvPr/>
        </p:nvGraphicFramePr>
        <p:xfrm>
          <a:off x="3429000" y="3962400"/>
          <a:ext cx="1168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8" name="Equation" r:id="rId7" imgW="1168200" imgH="330120" progId="Equation.3">
                  <p:embed/>
                </p:oleObj>
              </mc:Choice>
              <mc:Fallback>
                <p:oleObj name="Equation" r:id="rId7" imgW="116820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962400"/>
                        <a:ext cx="1168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4" name="Object 1032"/>
          <p:cNvGraphicFramePr>
            <a:graphicFrameLocks noChangeAspect="1"/>
          </p:cNvGraphicFramePr>
          <p:nvPr/>
        </p:nvGraphicFramePr>
        <p:xfrm>
          <a:off x="1371600" y="4572000"/>
          <a:ext cx="4495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9" name="Equation" r:id="rId9" imgW="4495680" imgH="965160" progId="Equation.3">
                  <p:embed/>
                </p:oleObj>
              </mc:Choice>
              <mc:Fallback>
                <p:oleObj name="Equation" r:id="rId9" imgW="44956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72000"/>
                        <a:ext cx="4495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6" name="Text Box 1034"/>
          <p:cNvSpPr txBox="1">
            <a:spLocks noChangeArrowheads="1"/>
          </p:cNvSpPr>
          <p:nvPr/>
        </p:nvSpPr>
        <p:spPr bwMode="auto">
          <a:xfrm>
            <a:off x="838200" y="4495800"/>
            <a:ext cx="534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若</a:t>
            </a:r>
          </a:p>
        </p:txBody>
      </p:sp>
      <p:grpSp>
        <p:nvGrpSpPr>
          <p:cNvPr id="50192" name="Group 1040"/>
          <p:cNvGrpSpPr>
            <a:grpSpLocks/>
          </p:cNvGrpSpPr>
          <p:nvPr/>
        </p:nvGrpSpPr>
        <p:grpSpPr bwMode="auto">
          <a:xfrm>
            <a:off x="838200" y="4518025"/>
            <a:ext cx="7559675" cy="1335088"/>
            <a:chOff x="624" y="2846"/>
            <a:chExt cx="4762" cy="841"/>
          </a:xfrm>
        </p:grpSpPr>
        <p:sp>
          <p:nvSpPr>
            <p:cNvPr id="50188" name="Text Box 1036"/>
            <p:cNvSpPr txBox="1">
              <a:spLocks noChangeArrowheads="1"/>
            </p:cNvSpPr>
            <p:nvPr/>
          </p:nvSpPr>
          <p:spPr bwMode="auto">
            <a:xfrm>
              <a:off x="3648" y="2846"/>
              <a:ext cx="173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为方程             的</a:t>
              </a:r>
            </a:p>
          </p:txBody>
        </p:sp>
        <p:graphicFrame>
          <p:nvGraphicFramePr>
            <p:cNvPr id="50189" name="Object 1037"/>
            <p:cNvGraphicFramePr>
              <a:graphicFrameLocks noChangeAspect="1"/>
            </p:cNvGraphicFramePr>
            <p:nvPr/>
          </p:nvGraphicFramePr>
          <p:xfrm>
            <a:off x="4416" y="2928"/>
            <a:ext cx="656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20" name="Equation" r:id="rId11" imgW="1041120" imgH="317160" progId="Equation.3">
                    <p:embed/>
                  </p:oleObj>
                </mc:Choice>
                <mc:Fallback>
                  <p:oleObj name="Equation" r:id="rId11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928"/>
                          <a:ext cx="656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0" name="Text Box 1038"/>
            <p:cNvSpPr txBox="1">
              <a:spLocks noChangeArrowheads="1"/>
            </p:cNvSpPr>
            <p:nvPr/>
          </p:nvSpPr>
          <p:spPr bwMode="auto">
            <a:xfrm>
              <a:off x="624" y="3360"/>
              <a:ext cx="78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解，则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autoUpdateAnimBg="0"/>
      <p:bldP spid="5018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9" name="Object 5"/>
          <p:cNvGraphicFramePr>
            <a:graphicFrameLocks noChangeAspect="1"/>
          </p:cNvGraphicFramePr>
          <p:nvPr>
            <p:extLst/>
          </p:nvPr>
        </p:nvGraphicFramePr>
        <p:xfrm>
          <a:off x="1559992" y="1536700"/>
          <a:ext cx="4978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46" name="Equation" r:id="rId3" imgW="4825800" imgH="431640" progId="Equation.3">
                  <p:embed/>
                </p:oleObj>
              </mc:Choice>
              <mc:Fallback>
                <p:oleObj name="Equation" r:id="rId3" imgW="4825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992" y="1536700"/>
                        <a:ext cx="4978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>
            <p:extLst/>
          </p:nvPr>
        </p:nvGraphicFramePr>
        <p:xfrm>
          <a:off x="859255" y="2063750"/>
          <a:ext cx="7629567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47" name="Equation" r:id="rId5" imgW="3073320" imgH="482400" progId="Equation.DSMT4">
                  <p:embed/>
                </p:oleObj>
              </mc:Choice>
              <mc:Fallback>
                <p:oleObj name="Equation" r:id="rId5" imgW="30733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255" y="2063750"/>
                        <a:ext cx="7629567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>
            <p:extLst/>
          </p:nvPr>
        </p:nvGraphicFramePr>
        <p:xfrm>
          <a:off x="905942" y="3213100"/>
          <a:ext cx="76215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48" name="Equation" r:id="rId7" imgW="7441920" imgH="1002960" progId="Equation.3">
                  <p:embed/>
                </p:oleObj>
              </mc:Choice>
              <mc:Fallback>
                <p:oleObj name="Equation" r:id="rId7" imgW="7441920" imgH="1002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942" y="3213100"/>
                        <a:ext cx="76215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>
            <p:extLst/>
          </p:nvPr>
        </p:nvGraphicFramePr>
        <p:xfrm>
          <a:off x="918642" y="4311650"/>
          <a:ext cx="7526338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49" name="Equation" r:id="rId9" imgW="7353000" imgH="1574640" progId="Equation.3">
                  <p:embed/>
                </p:oleObj>
              </mc:Choice>
              <mc:Fallback>
                <p:oleObj name="Equation" r:id="rId9" imgW="7353000" imgH="1574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642" y="4311650"/>
                        <a:ext cx="7526338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7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537716"/>
            <a:ext cx="7543800" cy="65903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zh-CN" sz="2800" kern="1200" dirty="0">
                <a:solidFill>
                  <a:srgbClr val="0070C0"/>
                </a:solidFill>
                <a:effectLst/>
              </a:rPr>
              <a:t>2</a:t>
            </a:r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、实对称矩阵的相似矩阵</a:t>
            </a:r>
          </a:p>
        </p:txBody>
      </p:sp>
    </p:spTree>
    <p:extLst>
      <p:ext uri="{BB962C8B-B14F-4D97-AF65-F5344CB8AC3E}">
        <p14:creationId xmlns:p14="http://schemas.microsoft.com/office/powerpoint/2010/main" val="13471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83568" y="1682750"/>
            <a:ext cx="885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>
            <p:extLst/>
          </p:nvPr>
        </p:nvGraphicFramePr>
        <p:xfrm>
          <a:off x="710556" y="1797050"/>
          <a:ext cx="7669212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8" name="Equation" r:id="rId3" imgW="7403760" imgH="2908080" progId="Equation.3">
                  <p:embed/>
                </p:oleObj>
              </mc:Choice>
              <mc:Fallback>
                <p:oleObj name="Equation" r:id="rId3" imgW="7403760" imgH="290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56" y="1797050"/>
                        <a:ext cx="7669212" cy="290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M2-</a:t>
            </a:r>
            <a:r>
              <a:rPr lang="zh-CN" altLang="en-US" dirty="0"/>
              <a:t>向量内积与方阵的特征分解（四）二次型</a:t>
            </a:r>
          </a:p>
        </p:txBody>
      </p:sp>
    </p:spTree>
    <p:extLst>
      <p:ext uri="{BB962C8B-B14F-4D97-AF65-F5344CB8AC3E}">
        <p14:creationId xmlns:p14="http://schemas.microsoft.com/office/powerpoint/2010/main" val="3750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2"/>
          <p:cNvGraphicFramePr>
            <a:graphicFrameLocks noChangeAspect="1"/>
          </p:cNvGraphicFramePr>
          <p:nvPr>
            <p:extLst/>
          </p:nvPr>
        </p:nvGraphicFramePr>
        <p:xfrm>
          <a:off x="811857" y="1073150"/>
          <a:ext cx="7648575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26" name="Equation" r:id="rId3" imgW="6959520" imgH="1612800" progId="Equation.3">
                  <p:embed/>
                </p:oleObj>
              </mc:Choice>
              <mc:Fallback>
                <p:oleObj name="Equation" r:id="rId3" imgW="6959520" imgH="16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57" y="1073150"/>
                        <a:ext cx="7648575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441376" y="3048000"/>
            <a:ext cx="5549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二次型与它的矩阵是一一对应的．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/>
          </p:nvPr>
        </p:nvGraphicFramePr>
        <p:xfrm>
          <a:off x="819076" y="4210050"/>
          <a:ext cx="7632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27" name="Equation" r:id="rId5" imgW="7632360" imgH="1054080" progId="Equation.3">
                  <p:embed/>
                </p:oleObj>
              </mc:Choice>
              <mc:Fallback>
                <p:oleObj name="Equation" r:id="rId5" imgW="7632360" imgH="1054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076" y="4210050"/>
                        <a:ext cx="76327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43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2" name="Object 4"/>
          <p:cNvGraphicFramePr>
            <a:graphicFrameLocks noChangeAspect="1"/>
          </p:cNvGraphicFramePr>
          <p:nvPr>
            <p:extLst/>
          </p:nvPr>
        </p:nvGraphicFramePr>
        <p:xfrm>
          <a:off x="467544" y="1772816"/>
          <a:ext cx="8356922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6" name="Equation" r:id="rId3" imgW="7823160" imgH="2171520" progId="Equation.DSMT4">
                  <p:embed/>
                </p:oleObj>
              </mc:Choice>
              <mc:Fallback>
                <p:oleObj name="Equation" r:id="rId3" imgW="7823160" imgH="2171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72816"/>
                        <a:ext cx="8356922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611560" y="1700808"/>
            <a:ext cx="885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sp>
        <p:nvSpPr>
          <p:cNvPr id="48137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547540" y="825624"/>
            <a:ext cx="7543800" cy="58715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CN" altLang="en-US" sz="2800" kern="1200" dirty="0">
                <a:solidFill>
                  <a:srgbClr val="0070C0"/>
                </a:solidFill>
                <a:effectLst/>
              </a:rPr>
              <a:t>正定二次型</a:t>
            </a:r>
          </a:p>
        </p:txBody>
      </p:sp>
    </p:spTree>
    <p:extLst>
      <p:ext uri="{BB962C8B-B14F-4D97-AF65-F5344CB8AC3E}">
        <p14:creationId xmlns:p14="http://schemas.microsoft.com/office/powerpoint/2010/main" val="14553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106760"/>
            <a:ext cx="7915275" cy="55626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M3-</a:t>
            </a:r>
            <a:r>
              <a:rPr lang="zh-CN" altLang="en-US" dirty="0"/>
              <a:t>向量范数与矩阵范数（一）向量范数</a:t>
            </a:r>
          </a:p>
        </p:txBody>
      </p:sp>
    </p:spTree>
    <p:extLst>
      <p:ext uri="{BB962C8B-B14F-4D97-AF65-F5344CB8AC3E}">
        <p14:creationId xmlns:p14="http://schemas.microsoft.com/office/powerpoint/2010/main" val="40272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647700"/>
            <a:ext cx="80962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5" y="598079"/>
            <a:ext cx="8464657" cy="59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40674"/>
            <a:ext cx="8064896" cy="56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23887"/>
            <a:ext cx="80772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4837"/>
            <a:ext cx="80772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3124200" y="1371600"/>
          <a:ext cx="2082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4" name="Equation" r:id="rId3" imgW="2082600" imgH="2057400" progId="Equation.3">
                  <p:embed/>
                </p:oleObj>
              </mc:Choice>
              <mc:Fallback>
                <p:oleObj name="Equation" r:id="rId3" imgW="2082600" imgH="205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371600"/>
                        <a:ext cx="2082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838200" y="3930650"/>
            <a:ext cx="78644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808080"/>
                </a:solidFill>
                <a:latin typeface="Times New Roman" panose="02020603050405020304" pitchFamily="18" charset="0"/>
              </a:rPr>
              <a:t>　　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称为方程组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解向量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，它也就是向量方程</a:t>
            </a:r>
          </a:p>
          <a:p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(2)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的解．</a:t>
            </a:r>
          </a:p>
        </p:txBody>
      </p:sp>
    </p:spTree>
    <p:extLst>
      <p:ext uri="{BB962C8B-B14F-4D97-AF65-F5344CB8AC3E}">
        <p14:creationId xmlns:p14="http://schemas.microsoft.com/office/powerpoint/2010/main" val="352106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919162"/>
            <a:ext cx="8115300" cy="50196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M3-</a:t>
            </a:r>
            <a:r>
              <a:rPr lang="zh-CN" altLang="en-US" dirty="0"/>
              <a:t>向量范数与矩阵范数（二）向量范数的等价性</a:t>
            </a:r>
          </a:p>
        </p:txBody>
      </p:sp>
    </p:spTree>
    <p:extLst>
      <p:ext uri="{BB962C8B-B14F-4D97-AF65-F5344CB8AC3E}">
        <p14:creationId xmlns:p14="http://schemas.microsoft.com/office/powerpoint/2010/main" val="28777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609600"/>
            <a:ext cx="80295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623887"/>
            <a:ext cx="80676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040085"/>
            <a:ext cx="7981950" cy="56292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M3-</a:t>
            </a:r>
            <a:r>
              <a:rPr lang="zh-CN" altLang="en-US" dirty="0"/>
              <a:t>向量范数与矩阵范数（三）矩阵范数</a:t>
            </a:r>
          </a:p>
        </p:txBody>
      </p:sp>
    </p:spTree>
    <p:extLst>
      <p:ext uri="{BB962C8B-B14F-4D97-AF65-F5344CB8AC3E}">
        <p14:creationId xmlns:p14="http://schemas.microsoft.com/office/powerpoint/2010/main" val="989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609600"/>
            <a:ext cx="79724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614362"/>
            <a:ext cx="81248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6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623887"/>
            <a:ext cx="80486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9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609600"/>
            <a:ext cx="81438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614362"/>
            <a:ext cx="81153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642937"/>
            <a:ext cx="80391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6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ChangeArrowheads="1"/>
          </p:cNvSpPr>
          <p:nvPr/>
        </p:nvSpPr>
        <p:spPr bwMode="auto">
          <a:xfrm>
            <a:off x="815975" y="852488"/>
            <a:ext cx="48526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２．齐次线性方程组解的性质</a:t>
            </a:r>
          </a:p>
        </p:txBody>
      </p:sp>
      <p:grpSp>
        <p:nvGrpSpPr>
          <p:cNvPr id="77839" name="Group 1039"/>
          <p:cNvGrpSpPr>
            <a:grpSpLocks/>
          </p:cNvGrpSpPr>
          <p:nvPr/>
        </p:nvGrpSpPr>
        <p:grpSpPr bwMode="auto">
          <a:xfrm>
            <a:off x="838200" y="1577975"/>
            <a:ext cx="8001000" cy="1662113"/>
            <a:chOff x="528" y="994"/>
            <a:chExt cx="5040" cy="1047"/>
          </a:xfrm>
        </p:grpSpPr>
        <p:sp>
          <p:nvSpPr>
            <p:cNvPr id="77828" name="Text Box 1028"/>
            <p:cNvSpPr txBox="1">
              <a:spLocks noChangeArrowheads="1"/>
            </p:cNvSpPr>
            <p:nvPr/>
          </p:nvSpPr>
          <p:spPr bwMode="auto">
            <a:xfrm>
              <a:off x="891" y="994"/>
              <a:ext cx="4677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kumimoji="1" lang="en-US" altLang="zh-CN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）若            为       的解，则                   </a:t>
              </a:r>
            </a:p>
            <a:p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</a:p>
            <a:p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</a:p>
          </p:txBody>
        </p:sp>
        <p:graphicFrame>
          <p:nvGraphicFramePr>
            <p:cNvPr id="77829" name="Object 1029"/>
            <p:cNvGraphicFramePr>
              <a:graphicFrameLocks noChangeAspect="1"/>
            </p:cNvGraphicFramePr>
            <p:nvPr/>
          </p:nvGraphicFramePr>
          <p:xfrm>
            <a:off x="1783" y="1068"/>
            <a:ext cx="121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34" name="Equation" r:id="rId3" imgW="1930320" imgH="419040" progId="Equation.3">
                    <p:embed/>
                  </p:oleObj>
                </mc:Choice>
                <mc:Fallback>
                  <p:oleObj name="Equation" r:id="rId3" imgW="193032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" y="1068"/>
                          <a:ext cx="121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0" name="Object 1030"/>
            <p:cNvGraphicFramePr>
              <a:graphicFrameLocks noChangeAspect="1"/>
            </p:cNvGraphicFramePr>
            <p:nvPr/>
          </p:nvGraphicFramePr>
          <p:xfrm>
            <a:off x="3335" y="1104"/>
            <a:ext cx="656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35" name="Equation" r:id="rId5" imgW="1041120" imgH="317160" progId="Equation.3">
                    <p:embed/>
                  </p:oleObj>
                </mc:Choice>
                <mc:Fallback>
                  <p:oleObj name="Equation" r:id="rId5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5" y="1104"/>
                          <a:ext cx="656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1" name="Object 1031"/>
            <p:cNvGraphicFramePr>
              <a:graphicFrameLocks noChangeAspect="1"/>
            </p:cNvGraphicFramePr>
            <p:nvPr/>
          </p:nvGraphicFramePr>
          <p:xfrm>
            <a:off x="2567" y="1488"/>
            <a:ext cx="97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36" name="Equation" r:id="rId7" imgW="1549080" imgH="419040" progId="Equation.3">
                    <p:embed/>
                  </p:oleObj>
                </mc:Choice>
                <mc:Fallback>
                  <p:oleObj name="Equation" r:id="rId7" imgW="154908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7" y="1488"/>
                          <a:ext cx="97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7832" name="Group 1032"/>
            <p:cNvGrpSpPr>
              <a:grpSpLocks/>
            </p:cNvGrpSpPr>
            <p:nvPr/>
          </p:nvGrpSpPr>
          <p:grpSpPr bwMode="auto">
            <a:xfrm>
              <a:off x="528" y="1714"/>
              <a:ext cx="1932" cy="327"/>
              <a:chOff x="624" y="3538"/>
              <a:chExt cx="1932" cy="327"/>
            </a:xfrm>
          </p:grpSpPr>
          <p:graphicFrame>
            <p:nvGraphicFramePr>
              <p:cNvPr id="77833" name="Object 1033"/>
              <p:cNvGraphicFramePr>
                <a:graphicFrameLocks noChangeAspect="1"/>
              </p:cNvGraphicFramePr>
              <p:nvPr/>
            </p:nvGraphicFramePr>
            <p:xfrm>
              <a:off x="1200" y="3618"/>
              <a:ext cx="576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537" name="Equation" r:id="rId9" imgW="1041120" imgH="317160" progId="Equation.3">
                      <p:embed/>
                    </p:oleObj>
                  </mc:Choice>
                  <mc:Fallback>
                    <p:oleObj name="Equation" r:id="rId9" imgW="1041120" imgH="3171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0" y="3618"/>
                            <a:ext cx="576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7834" name="Rectangle 1034"/>
              <p:cNvSpPr>
                <a:spLocks noChangeArrowheads="1"/>
              </p:cNvSpPr>
              <p:nvPr/>
            </p:nvSpPr>
            <p:spPr bwMode="auto">
              <a:xfrm>
                <a:off x="624" y="3538"/>
                <a:ext cx="193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也是       的解</a:t>
                </a:r>
                <a:r>
                  <a:rPr kumimoji="1" lang="en-US" altLang="zh-CN" sz="2800" b="1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</p:txBody>
          </p:sp>
        </p:grpSp>
      </p:grpSp>
      <p:grpSp>
        <p:nvGrpSpPr>
          <p:cNvPr id="15" name="Group 35"/>
          <p:cNvGrpSpPr>
            <a:grpSpLocks/>
          </p:cNvGrpSpPr>
          <p:nvPr/>
        </p:nvGrpSpPr>
        <p:grpSpPr bwMode="auto">
          <a:xfrm>
            <a:off x="685800" y="3418954"/>
            <a:ext cx="7921625" cy="946150"/>
            <a:chOff x="432" y="748"/>
            <a:chExt cx="4990" cy="596"/>
          </a:xfrm>
        </p:grpSpPr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432" y="748"/>
              <a:ext cx="499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（</a:t>
              </a:r>
              <a:r>
                <a:rPr kumimoji="1" lang="en-US" altLang="zh-CN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）若      为      的解，  为实数，则</a:t>
              </a:r>
            </a:p>
            <a:p>
              <a:r>
                <a:rPr kumimoji="1" lang="zh-CN" altLang="en-US" sz="2800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　　　 也是      的解．</a:t>
              </a:r>
            </a:p>
          </p:txBody>
        </p:sp>
        <p:graphicFrame>
          <p:nvGraphicFramePr>
            <p:cNvPr id="17" name="Object 8"/>
            <p:cNvGraphicFramePr>
              <a:graphicFrameLocks noChangeAspect="1"/>
            </p:cNvGraphicFramePr>
            <p:nvPr/>
          </p:nvGraphicFramePr>
          <p:xfrm>
            <a:off x="1740" y="816"/>
            <a:ext cx="56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38" name="Equation" r:id="rId10" imgW="901440" imgH="419040" progId="Equation.3">
                    <p:embed/>
                  </p:oleObj>
                </mc:Choice>
                <mc:Fallback>
                  <p:oleObj name="Equation" r:id="rId10" imgW="90144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816"/>
                          <a:ext cx="56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9"/>
            <p:cNvGraphicFramePr>
              <a:graphicFrameLocks noChangeAspect="1"/>
            </p:cNvGraphicFramePr>
            <p:nvPr/>
          </p:nvGraphicFramePr>
          <p:xfrm>
            <a:off x="2718" y="841"/>
            <a:ext cx="610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39" name="Equation" r:id="rId12" imgW="1041120" imgH="317160" progId="Equation.3">
                    <p:embed/>
                  </p:oleObj>
                </mc:Choice>
                <mc:Fallback>
                  <p:oleObj name="Equation" r:id="rId12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8" y="841"/>
                          <a:ext cx="610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0"/>
            <p:cNvGraphicFramePr>
              <a:graphicFrameLocks noChangeAspect="1"/>
            </p:cNvGraphicFramePr>
            <p:nvPr/>
          </p:nvGraphicFramePr>
          <p:xfrm>
            <a:off x="4032" y="810"/>
            <a:ext cx="151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0" name="Equation" r:id="rId13" imgW="241200" imgH="317160" progId="Equation.3">
                    <p:embed/>
                  </p:oleObj>
                </mc:Choice>
                <mc:Fallback>
                  <p:oleObj name="Equation" r:id="rId13" imgW="2412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810"/>
                          <a:ext cx="151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1"/>
            <p:cNvGraphicFramePr>
              <a:graphicFrameLocks noChangeAspect="1"/>
            </p:cNvGraphicFramePr>
            <p:nvPr/>
          </p:nvGraphicFramePr>
          <p:xfrm>
            <a:off x="576" y="1071"/>
            <a:ext cx="69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1" name="Equation" r:id="rId15" imgW="1104840" imgH="419040" progId="Equation.3">
                    <p:embed/>
                  </p:oleObj>
                </mc:Choice>
                <mc:Fallback>
                  <p:oleObj name="Equation" r:id="rId15" imgW="110484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071"/>
                          <a:ext cx="696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2"/>
            <p:cNvGraphicFramePr>
              <a:graphicFrameLocks noChangeAspect="1"/>
            </p:cNvGraphicFramePr>
            <p:nvPr/>
          </p:nvGraphicFramePr>
          <p:xfrm>
            <a:off x="1728" y="1094"/>
            <a:ext cx="656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2" name="Equation" r:id="rId17" imgW="1041120" imgH="317160" progId="Equation.3">
                    <p:embed/>
                  </p:oleObj>
                </mc:Choice>
                <mc:Fallback>
                  <p:oleObj name="Equation" r:id="rId17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094"/>
                          <a:ext cx="656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36"/>
          <p:cNvGrpSpPr>
            <a:grpSpLocks/>
          </p:cNvGrpSpPr>
          <p:nvPr/>
        </p:nvGrpSpPr>
        <p:grpSpPr bwMode="auto">
          <a:xfrm>
            <a:off x="827584" y="4653136"/>
            <a:ext cx="8153400" cy="1800225"/>
            <a:chOff x="528" y="2274"/>
            <a:chExt cx="5136" cy="1134"/>
          </a:xfrm>
        </p:grpSpPr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528" y="2274"/>
              <a:ext cx="5136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808080"/>
                  </a:solidFill>
                  <a:latin typeface="Times New Roman" panose="02020603050405020304" pitchFamily="18" charset="0"/>
                </a:rPr>
                <a:t>　　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由以上两个性质可知，方程组的全体解向量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所组成的集合，对于加法和数乘运算是封闭的，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因此构成一个向量空间，称此向量空间为齐次线</a:t>
              </a:r>
            </a:p>
            <a:p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性方程组             的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解空间</a:t>
              </a:r>
              <a:r>
                <a:rPr kumimoji="1" lang="zh-CN" alt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．</a:t>
              </a:r>
            </a:p>
          </p:txBody>
        </p:sp>
        <p:graphicFrame>
          <p:nvGraphicFramePr>
            <p:cNvPr id="24" name="Object 17"/>
            <p:cNvGraphicFramePr>
              <a:graphicFrameLocks noChangeAspect="1"/>
            </p:cNvGraphicFramePr>
            <p:nvPr/>
          </p:nvGraphicFramePr>
          <p:xfrm>
            <a:off x="1512" y="3132"/>
            <a:ext cx="57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3" name="Equation" r:id="rId18" imgW="1041120" imgH="317160" progId="Equation.3">
                    <p:embed/>
                  </p:oleObj>
                </mc:Choice>
                <mc:Fallback>
                  <p:oleObj name="Equation" r:id="rId18" imgW="104112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2" y="3132"/>
                          <a:ext cx="57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9943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947737"/>
            <a:ext cx="8020050" cy="49625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M3-</a:t>
            </a:r>
            <a:r>
              <a:rPr lang="zh-CN" altLang="en-US" dirty="0"/>
              <a:t>向量范数与矩阵范数（四）矩阵的从属范数</a:t>
            </a:r>
          </a:p>
        </p:txBody>
      </p:sp>
    </p:spTree>
    <p:extLst>
      <p:ext uri="{BB962C8B-B14F-4D97-AF65-F5344CB8AC3E}">
        <p14:creationId xmlns:p14="http://schemas.microsoft.com/office/powerpoint/2010/main" val="42305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614362"/>
            <a:ext cx="80200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638175"/>
            <a:ext cx="80200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548680"/>
            <a:ext cx="8211691" cy="31455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89412"/>
            <a:ext cx="80676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8680"/>
            <a:ext cx="7344816" cy="40054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09120"/>
            <a:ext cx="80010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968077"/>
            <a:ext cx="8020050" cy="56292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M3-</a:t>
            </a:r>
            <a:r>
              <a:rPr lang="zh-CN" altLang="en-US" dirty="0"/>
              <a:t>向量范数与矩阵范数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（五）向量范数与矩阵范数的构造</a:t>
            </a:r>
          </a:p>
        </p:txBody>
      </p:sp>
    </p:spTree>
    <p:extLst>
      <p:ext uri="{BB962C8B-B14F-4D97-AF65-F5344CB8AC3E}">
        <p14:creationId xmlns:p14="http://schemas.microsoft.com/office/powerpoint/2010/main" val="324017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M4-</a:t>
            </a:r>
            <a:r>
              <a:rPr lang="zh-CN" altLang="en-US" dirty="0"/>
              <a:t>多元函数对矩阵变量的求导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（一）数量函数关于向量（矩阵）的微分</a:t>
            </a:r>
          </a:p>
        </p:txBody>
      </p:sp>
      <p:graphicFrame>
        <p:nvGraphicFramePr>
          <p:cNvPr id="10244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4427378"/>
              </p:ext>
            </p:extLst>
          </p:nvPr>
        </p:nvGraphicFramePr>
        <p:xfrm>
          <a:off x="827584" y="1196975"/>
          <a:ext cx="7705725" cy="540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0" name="Equation" r:id="rId3" imgW="3060360" imgH="2311200" progId="Equation.DSMT4">
                  <p:embed/>
                </p:oleObj>
              </mc:Choice>
              <mc:Fallback>
                <p:oleObj name="Equation" r:id="rId3" imgW="3060360" imgH="23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196975"/>
                        <a:ext cx="7705725" cy="540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7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6611337"/>
              </p:ext>
            </p:extLst>
          </p:nvPr>
        </p:nvGraphicFramePr>
        <p:xfrm>
          <a:off x="904875" y="404813"/>
          <a:ext cx="7407275" cy="597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64" name="Equation" r:id="rId3" imgW="3288960" imgH="2654280" progId="Equation.DSMT4">
                  <p:embed/>
                </p:oleObj>
              </mc:Choice>
              <mc:Fallback>
                <p:oleObj name="Equation" r:id="rId3" imgW="3288960" imgH="2654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404813"/>
                        <a:ext cx="7407275" cy="597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5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2" name="Object 4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625475" y="1374775"/>
          <a:ext cx="82724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8" name="Equation" r:id="rId3" imgW="3022560" imgH="1447560" progId="Equation.DSMT4">
                  <p:embed/>
                </p:oleObj>
              </mc:Choice>
              <mc:Fallback>
                <p:oleObj name="Equation" r:id="rId3" imgW="3022560" imgH="1447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" y="1374775"/>
                        <a:ext cx="82724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6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0" name="Object 4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677863" y="482600"/>
          <a:ext cx="7638553" cy="567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2" name="Equation" r:id="rId3" imgW="2781000" imgH="2145960" progId="Equation.DSMT4">
                  <p:embed/>
                </p:oleObj>
              </mc:Choice>
              <mc:Fallback>
                <p:oleObj name="Equation" r:id="rId3" imgW="2781000" imgH="2145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482600"/>
                        <a:ext cx="7638553" cy="567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2" name="Object 3076"/>
          <p:cNvGraphicFramePr>
            <a:graphicFrameLocks noChangeAspect="1"/>
          </p:cNvGraphicFramePr>
          <p:nvPr/>
        </p:nvGraphicFramePr>
        <p:xfrm>
          <a:off x="914400" y="2298700"/>
          <a:ext cx="7683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0" name="Equation" r:id="rId3" imgW="7683480" imgH="977760" progId="Equation.3">
                  <p:embed/>
                </p:oleObj>
              </mc:Choice>
              <mc:Fallback>
                <p:oleObj name="Equation" r:id="rId3" imgW="768348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98700"/>
                        <a:ext cx="76835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3077"/>
          <p:cNvGraphicFramePr>
            <a:graphicFrameLocks noChangeAspect="1"/>
          </p:cNvGraphicFramePr>
          <p:nvPr/>
        </p:nvGraphicFramePr>
        <p:xfrm>
          <a:off x="1573213" y="3505200"/>
          <a:ext cx="71135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1" name="Equation" r:id="rId5" imgW="6769080" imgH="444240" progId="Equation.DSMT4">
                  <p:embed/>
                </p:oleObj>
              </mc:Choice>
              <mc:Fallback>
                <p:oleObj name="Equation" r:id="rId5" imgW="6769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3505200"/>
                        <a:ext cx="711358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3078"/>
          <p:cNvGraphicFramePr>
            <a:graphicFrameLocks noChangeAspect="1"/>
          </p:cNvGraphicFramePr>
          <p:nvPr/>
        </p:nvGraphicFramePr>
        <p:xfrm>
          <a:off x="852488" y="4105275"/>
          <a:ext cx="783431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2" name="Equation" r:id="rId7" imgW="7454880" imgH="952200" progId="Equation.3">
                  <p:embed/>
                </p:oleObj>
              </mc:Choice>
              <mc:Fallback>
                <p:oleObj name="Equation" r:id="rId7" imgW="745488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4105275"/>
                        <a:ext cx="783431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4" name="Text Box 3088"/>
          <p:cNvSpPr txBox="1">
            <a:spLocks noChangeArrowheads="1"/>
          </p:cNvSpPr>
          <p:nvPr/>
        </p:nvSpPr>
        <p:spPr bwMode="auto">
          <a:xfrm>
            <a:off x="755576" y="1484784"/>
            <a:ext cx="32367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28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．基础解系的定义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M1-</a:t>
            </a:r>
            <a:r>
              <a:rPr lang="zh-CN" altLang="en-US" dirty="0"/>
              <a:t>线性方程组求解（二）基础解系及其求法</a:t>
            </a:r>
          </a:p>
        </p:txBody>
      </p:sp>
    </p:spTree>
    <p:extLst>
      <p:ext uri="{BB962C8B-B14F-4D97-AF65-F5344CB8AC3E}">
        <p14:creationId xmlns:p14="http://schemas.microsoft.com/office/powerpoint/2010/main" val="316147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8" name="Object 4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1614488" y="1052513"/>
          <a:ext cx="6278562" cy="396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6" name="Equation" r:id="rId3" imgW="1892160" imgH="1193760" progId="Equation.DSMT4">
                  <p:embed/>
                </p:oleObj>
              </mc:Choice>
              <mc:Fallback>
                <p:oleObj name="Equation" r:id="rId3" imgW="1892160" imgH="119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1052513"/>
                        <a:ext cx="6278562" cy="396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8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8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81577737"/>
              </p:ext>
            </p:extLst>
          </p:nvPr>
        </p:nvGraphicFramePr>
        <p:xfrm>
          <a:off x="1300163" y="1041400"/>
          <a:ext cx="6296025" cy="473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0" name="Equation" r:id="rId3" imgW="2400120" imgH="1803240" progId="Equation.DSMT4">
                  <p:embed/>
                </p:oleObj>
              </mc:Choice>
              <mc:Fallback>
                <p:oleObj name="Equation" r:id="rId3" imgW="2400120" imgH="1803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1041400"/>
                        <a:ext cx="6296025" cy="473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1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534199"/>
              </p:ext>
            </p:extLst>
          </p:nvPr>
        </p:nvGraphicFramePr>
        <p:xfrm>
          <a:off x="406400" y="12700"/>
          <a:ext cx="8023225" cy="679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84" name="Equation" r:id="rId3" imgW="2247840" imgH="1955520" progId="Equation.DSMT4">
                  <p:embed/>
                </p:oleObj>
              </mc:Choice>
              <mc:Fallback>
                <p:oleObj name="Equation" r:id="rId3" imgW="2247840" imgH="1955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2700"/>
                        <a:ext cx="8023225" cy="679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62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4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903288" y="765175"/>
          <a:ext cx="7335837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8" name="Equation" r:id="rId3" imgW="1968480" imgH="1371600" progId="Equation.DSMT4">
                  <p:embed/>
                </p:oleObj>
              </mc:Choice>
              <mc:Fallback>
                <p:oleObj name="Equation" r:id="rId3" imgW="1968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765175"/>
                        <a:ext cx="7335837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1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4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98898857"/>
              </p:ext>
            </p:extLst>
          </p:nvPr>
        </p:nvGraphicFramePr>
        <p:xfrm>
          <a:off x="1187450" y="342900"/>
          <a:ext cx="6899275" cy="602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32" name="Equation" r:id="rId3" imgW="2616120" imgH="2286000" progId="Equation.DSMT4">
                  <p:embed/>
                </p:oleObj>
              </mc:Choice>
              <mc:Fallback>
                <p:oleObj name="Equation" r:id="rId3" imgW="2616120" imgH="228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42900"/>
                        <a:ext cx="6899275" cy="602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8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4338"/>
            <a:ext cx="8496300" cy="602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M4-</a:t>
            </a:r>
            <a:r>
              <a:rPr lang="zh-CN" altLang="en-US" dirty="0"/>
              <a:t>多元函数对矩阵变量的求导</a:t>
            </a:r>
            <a:endParaRPr lang="en-US" altLang="zh-CN" dirty="0"/>
          </a:p>
          <a:p>
            <a:r>
              <a:rPr lang="zh-CN" altLang="en-US" dirty="0"/>
              <a:t>（二）向量函数对向量（矩阵）的导数</a:t>
            </a:r>
          </a:p>
        </p:txBody>
      </p:sp>
      <p:graphicFrame>
        <p:nvGraphicFramePr>
          <p:cNvPr id="12293" name="Object 5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682625" y="1279525"/>
          <a:ext cx="7561263" cy="513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6" name="Equation" r:id="rId3" imgW="3555720" imgH="2412720" progId="Equation.DSMT4">
                  <p:embed/>
                </p:oleObj>
              </mc:Choice>
              <mc:Fallback>
                <p:oleObj name="Equation" r:id="rId3" imgW="3555720" imgH="241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279525"/>
                        <a:ext cx="7561263" cy="513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8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6" name="Object 4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469900" y="546100"/>
          <a:ext cx="7988300" cy="569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0" name="Equation" r:id="rId3" imgW="3403440" imgH="2425680" progId="Equation.DSMT4">
                  <p:embed/>
                </p:oleObj>
              </mc:Choice>
              <mc:Fallback>
                <p:oleObj name="Equation" r:id="rId3" imgW="3403440" imgH="2425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546100"/>
                        <a:ext cx="7988300" cy="569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6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0" name="Object 4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866775" y="781050"/>
          <a:ext cx="7553325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4" name="Equation" r:id="rId3" imgW="3606480" imgH="2666880" progId="Equation.DSMT4">
                  <p:embed/>
                </p:oleObj>
              </mc:Choice>
              <mc:Fallback>
                <p:oleObj name="Equation" r:id="rId3" imgW="360648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781050"/>
                        <a:ext cx="7553325" cy="55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841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76238"/>
            <a:ext cx="8429625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1026"/>
          <p:cNvGraphicFramePr>
            <a:graphicFrameLocks noChangeAspect="1"/>
          </p:cNvGraphicFramePr>
          <p:nvPr/>
        </p:nvGraphicFramePr>
        <p:xfrm>
          <a:off x="1025525" y="1295400"/>
          <a:ext cx="75517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4" name="Equation" r:id="rId3" imgW="7277040" imgH="977760" progId="Equation.3">
                  <p:embed/>
                </p:oleObj>
              </mc:Choice>
              <mc:Fallback>
                <p:oleObj name="Equation" r:id="rId3" imgW="727704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1295400"/>
                        <a:ext cx="75517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1" name="Object 1027"/>
          <p:cNvGraphicFramePr>
            <a:graphicFrameLocks noChangeAspect="1"/>
          </p:cNvGraphicFramePr>
          <p:nvPr/>
        </p:nvGraphicFramePr>
        <p:xfrm>
          <a:off x="2514600" y="2819400"/>
          <a:ext cx="37465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5" name="Equation" r:id="rId5" imgW="3746160" imgH="431640" progId="Equation.3">
                  <p:embed/>
                </p:oleObj>
              </mc:Choice>
              <mc:Fallback>
                <p:oleObj name="Equation" r:id="rId5" imgW="3746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819400"/>
                        <a:ext cx="37465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1028"/>
          <p:cNvGraphicFramePr>
            <a:graphicFrameLocks noChangeAspect="1"/>
          </p:cNvGraphicFramePr>
          <p:nvPr/>
        </p:nvGraphicFramePr>
        <p:xfrm>
          <a:off x="895350" y="3824288"/>
          <a:ext cx="45720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6" name="Equation" r:id="rId7" imgW="4572000" imgH="444240" progId="Equation.3">
                  <p:embed/>
                </p:oleObj>
              </mc:Choice>
              <mc:Fallback>
                <p:oleObj name="Equation" r:id="rId7" imgW="4572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824288"/>
                        <a:ext cx="45720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6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M5-</a:t>
            </a:r>
            <a:r>
              <a:rPr lang="zh-CN" altLang="zh-CN" dirty="0"/>
              <a:t>矩阵的</a:t>
            </a:r>
            <a:r>
              <a:rPr lang="en-US" altLang="zh-CN" dirty="0"/>
              <a:t>QR</a:t>
            </a:r>
            <a:r>
              <a:rPr lang="zh-CN" altLang="zh-CN" dirty="0"/>
              <a:t>分解与奇异值分解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（一）方阵的正交三角分解（</a:t>
            </a:r>
            <a:r>
              <a:rPr lang="en-US" altLang="zh-CN" dirty="0"/>
              <a:t>QR</a:t>
            </a:r>
            <a:r>
              <a:rPr lang="zh-CN" altLang="en-US" dirty="0"/>
              <a:t>分解）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1501105"/>
            <a:ext cx="81248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657225"/>
            <a:ext cx="79438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36712"/>
            <a:ext cx="79914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M5-</a:t>
            </a:r>
            <a:r>
              <a:rPr lang="zh-CN" altLang="zh-CN" dirty="0"/>
              <a:t>矩阵的</a:t>
            </a:r>
            <a:r>
              <a:rPr lang="en-US" altLang="zh-CN" dirty="0"/>
              <a:t>QR</a:t>
            </a:r>
            <a:r>
              <a:rPr lang="zh-CN" altLang="zh-CN" dirty="0"/>
              <a:t>分解与奇异值分解</a:t>
            </a:r>
            <a:endParaRPr lang="en-US" altLang="zh-CN" dirty="0"/>
          </a:p>
          <a:p>
            <a:r>
              <a:rPr lang="zh-CN" altLang="en-US" dirty="0"/>
              <a:t>（二）奇异值分解（</a:t>
            </a:r>
            <a:r>
              <a:rPr lang="en-US" altLang="zh-CN" dirty="0"/>
              <a:t>SVD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398612"/>
            <a:ext cx="81438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657225"/>
            <a:ext cx="80676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916"/>
            <a:ext cx="7848872" cy="27630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6912"/>
            <a:ext cx="7848872" cy="4128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08040"/>
            <a:ext cx="628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604837"/>
            <a:ext cx="8191500" cy="5648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04" y="1052736"/>
            <a:ext cx="628650" cy="38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82" y="573798"/>
            <a:ext cx="1143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8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08720"/>
            <a:ext cx="8191500" cy="3781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340768"/>
            <a:ext cx="628650" cy="38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27559"/>
            <a:ext cx="269801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652462"/>
            <a:ext cx="79152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642937"/>
            <a:ext cx="80581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755576" y="893763"/>
            <a:ext cx="59298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２．齐次线性方程组基础解系的求法</a:t>
            </a:r>
          </a:p>
        </p:txBody>
      </p:sp>
      <p:graphicFrame>
        <p:nvGraphicFramePr>
          <p:cNvPr id="6156" name="Object 12"/>
          <p:cNvGraphicFramePr>
            <a:graphicFrameLocks noChangeAspect="1"/>
          </p:cNvGraphicFramePr>
          <p:nvPr/>
        </p:nvGraphicFramePr>
        <p:xfrm>
          <a:off x="2038350" y="2743200"/>
          <a:ext cx="5067300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6" name="Equation" r:id="rId3" imgW="5067000" imgH="3111480" progId="Equation.3">
                  <p:embed/>
                </p:oleObj>
              </mc:Choice>
              <mc:Fallback>
                <p:oleObj name="Equation" r:id="rId3" imgW="5067000" imgH="3111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743200"/>
                        <a:ext cx="5067300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67" name="Group 23"/>
          <p:cNvGrpSpPr>
            <a:grpSpLocks/>
          </p:cNvGrpSpPr>
          <p:nvPr/>
        </p:nvGrpSpPr>
        <p:grpSpPr bwMode="auto">
          <a:xfrm>
            <a:off x="914400" y="1644650"/>
            <a:ext cx="7707313" cy="946150"/>
            <a:chOff x="576" y="1056"/>
            <a:chExt cx="4855" cy="596"/>
          </a:xfrm>
        </p:grpSpPr>
        <p:sp>
          <p:nvSpPr>
            <p:cNvPr id="6148" name="Rectangle 4"/>
            <p:cNvSpPr>
              <a:spLocks noChangeArrowheads="1"/>
            </p:cNvSpPr>
            <p:nvPr/>
          </p:nvSpPr>
          <p:spPr bwMode="auto">
            <a:xfrm>
              <a:off x="576" y="1056"/>
              <a:ext cx="4855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　　设齐次线性方程组的系数矩阵为    ，并不妨</a:t>
              </a:r>
            </a:p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设   的前    个列向量线性无关．</a:t>
              </a:r>
            </a:p>
          </p:txBody>
        </p:sp>
        <p:graphicFrame>
          <p:nvGraphicFramePr>
            <p:cNvPr id="6150" name="Object 6"/>
            <p:cNvGraphicFramePr>
              <a:graphicFrameLocks noChangeAspect="1"/>
            </p:cNvGraphicFramePr>
            <p:nvPr/>
          </p:nvGraphicFramePr>
          <p:xfrm>
            <a:off x="1541" y="1416"/>
            <a:ext cx="127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37" name="Equation" r:id="rId5" imgW="203040" imgH="228600" progId="Equation.3">
                    <p:embed/>
                  </p:oleObj>
                </mc:Choice>
                <mc:Fallback>
                  <p:oleObj name="Equation" r:id="rId5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1" y="1416"/>
                          <a:ext cx="127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3534" y="1322"/>
              <a:ext cx="14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于是    可化为</a:t>
              </a:r>
            </a:p>
          </p:txBody>
        </p:sp>
        <p:graphicFrame>
          <p:nvGraphicFramePr>
            <p:cNvPr id="6164" name="Object 20"/>
            <p:cNvGraphicFramePr>
              <a:graphicFrameLocks noChangeAspect="1"/>
            </p:cNvGraphicFramePr>
            <p:nvPr/>
          </p:nvGraphicFramePr>
          <p:xfrm>
            <a:off x="4248" y="1104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38" name="Equation" r:id="rId7" imgW="291960" imgH="304560" progId="Equation.3">
                    <p:embed/>
                  </p:oleObj>
                </mc:Choice>
                <mc:Fallback>
                  <p:oleObj name="Equation" r:id="rId7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" y="1104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5" name="Object 21"/>
            <p:cNvGraphicFramePr>
              <a:graphicFrameLocks noChangeAspect="1"/>
            </p:cNvGraphicFramePr>
            <p:nvPr/>
          </p:nvGraphicFramePr>
          <p:xfrm>
            <a:off x="828" y="138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39" name="Equation" r:id="rId9" imgW="291960" imgH="304560" progId="Equation.3">
                    <p:embed/>
                  </p:oleObj>
                </mc:Choice>
                <mc:Fallback>
                  <p:oleObj name="Equation" r:id="rId9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" y="138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6" name="Object 22"/>
            <p:cNvGraphicFramePr>
              <a:graphicFrameLocks noChangeAspect="1"/>
            </p:cNvGraphicFramePr>
            <p:nvPr/>
          </p:nvGraphicFramePr>
          <p:xfrm>
            <a:off x="4068" y="1380"/>
            <a:ext cx="18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40" name="Equation" r:id="rId10" imgW="291960" imgH="304560" progId="Equation.3">
                    <p:embed/>
                  </p:oleObj>
                </mc:Choice>
                <mc:Fallback>
                  <p:oleObj name="Equation" r:id="rId10" imgW="29196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8" y="1380"/>
                          <a:ext cx="18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377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M6-</a:t>
            </a:r>
            <a:r>
              <a:rPr lang="zh-CN" altLang="zh-CN" dirty="0"/>
              <a:t>投影矩阵、广义逆矩阵</a:t>
            </a:r>
            <a:r>
              <a:rPr lang="zh-CN" altLang="en-US" dirty="0"/>
              <a:t>（一）投影矩阵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653877"/>
            <a:ext cx="8115300" cy="4943475"/>
          </a:xfrm>
          <a:prstGeom prst="rect">
            <a:avLst/>
          </a:prstGeom>
        </p:spPr>
      </p:pic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611560" y="1027659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en-US" altLang="zh-CN" sz="2800" b="0" kern="1200" dirty="0">
                <a:solidFill>
                  <a:srgbClr val="0070C0"/>
                </a:solidFill>
                <a:effectLst/>
              </a:rPr>
              <a:t>1</a:t>
            </a:r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、投影变换</a:t>
            </a:r>
          </a:p>
        </p:txBody>
      </p:sp>
    </p:spTree>
    <p:extLst>
      <p:ext uri="{BB962C8B-B14F-4D97-AF65-F5344CB8AC3E}">
        <p14:creationId xmlns:p14="http://schemas.microsoft.com/office/powerpoint/2010/main" val="39070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 txBox="1">
            <a:spLocks noChangeArrowheads="1"/>
          </p:cNvSpPr>
          <p:nvPr/>
        </p:nvSpPr>
        <p:spPr>
          <a:xfrm>
            <a:off x="611560" y="980728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en-US" altLang="zh-CN" sz="2800" b="0" kern="1200" dirty="0">
                <a:solidFill>
                  <a:srgbClr val="0070C0"/>
                </a:solidFill>
                <a:effectLst/>
              </a:rPr>
              <a:t>2</a:t>
            </a:r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、投影矩阵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656556"/>
            <a:ext cx="8039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8640"/>
            <a:ext cx="8001000" cy="138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484784"/>
            <a:ext cx="7981950" cy="714375"/>
          </a:xfrm>
          <a:prstGeom prst="rect">
            <a:avLst/>
          </a:prstGeom>
        </p:spPr>
      </p:pic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611560" y="2323803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en-US" altLang="zh-CN" sz="2800" b="0" dirty="0">
                <a:solidFill>
                  <a:srgbClr val="0070C0"/>
                </a:solidFill>
                <a:effectLst/>
              </a:rPr>
              <a:t>3</a:t>
            </a:r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、投影矩阵的确定办法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978993"/>
            <a:ext cx="81153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62"/>
            <a:ext cx="7924800" cy="3257550"/>
          </a:xfrm>
          <a:prstGeom prst="rect">
            <a:avLst/>
          </a:prstGeom>
        </p:spPr>
      </p:pic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611560" y="332656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en-US" altLang="zh-CN" sz="2800" b="0" dirty="0">
                <a:solidFill>
                  <a:srgbClr val="0070C0"/>
                </a:solidFill>
                <a:effectLst/>
              </a:rPr>
              <a:t>4</a:t>
            </a:r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、正交投影变换</a:t>
            </a:r>
          </a:p>
        </p:txBody>
      </p:sp>
    </p:spTree>
    <p:extLst>
      <p:ext uri="{BB962C8B-B14F-4D97-AF65-F5344CB8AC3E}">
        <p14:creationId xmlns:p14="http://schemas.microsoft.com/office/powerpoint/2010/main" val="7865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1102196"/>
            <a:ext cx="8181975" cy="4991100"/>
          </a:xfrm>
          <a:prstGeom prst="rect">
            <a:avLst/>
          </a:prstGeom>
        </p:spPr>
      </p:pic>
      <p:sp>
        <p:nvSpPr>
          <p:cNvPr id="3" name="Rectangle 13"/>
          <p:cNvSpPr txBox="1">
            <a:spLocks noChangeArrowheads="1"/>
          </p:cNvSpPr>
          <p:nvPr/>
        </p:nvSpPr>
        <p:spPr>
          <a:xfrm>
            <a:off x="611560" y="332656"/>
            <a:ext cx="7543800" cy="52913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en-US" altLang="zh-CN" sz="2800" b="0" dirty="0">
                <a:solidFill>
                  <a:srgbClr val="0070C0"/>
                </a:solidFill>
                <a:effectLst/>
              </a:rPr>
              <a:t>4</a:t>
            </a:r>
            <a:r>
              <a:rPr lang="zh-CN" altLang="en-US" sz="2800" b="0" kern="1200" dirty="0">
                <a:solidFill>
                  <a:srgbClr val="0070C0"/>
                </a:solidFill>
                <a:effectLst/>
              </a:rPr>
              <a:t>、正交投影矩阵的确定办法</a:t>
            </a:r>
          </a:p>
        </p:txBody>
      </p:sp>
    </p:spTree>
    <p:extLst>
      <p:ext uri="{BB962C8B-B14F-4D97-AF65-F5344CB8AC3E}">
        <p14:creationId xmlns:p14="http://schemas.microsoft.com/office/powerpoint/2010/main" val="232125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M6-</a:t>
            </a:r>
            <a:r>
              <a:rPr lang="zh-CN" altLang="zh-CN" dirty="0"/>
              <a:t>投影矩阵、广义逆矩阵</a:t>
            </a:r>
            <a:r>
              <a:rPr lang="zh-CN" altLang="en-US" dirty="0"/>
              <a:t>（二）广义逆矩阵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84784"/>
            <a:ext cx="8153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666750"/>
            <a:ext cx="7981950" cy="5524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678963"/>
            <a:ext cx="1047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47700"/>
            <a:ext cx="8077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652462"/>
            <a:ext cx="7953375" cy="5553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83968" y="4797152"/>
            <a:ext cx="4608512" cy="4616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式子中，下标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s</a:t>
            </a:r>
            <a:r>
              <a:rPr lang="zh-CN" altLang="en-US" sz="2400" dirty="0" smtClean="0"/>
              <a:t>改为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r</a:t>
            </a:r>
            <a:r>
              <a:rPr lang="zh-CN" altLang="en-US" sz="2400" dirty="0" smtClean="0"/>
              <a:t>，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</a:t>
            </a:r>
            <a:r>
              <a:rPr lang="zh-CN" altLang="en-US" sz="2400" dirty="0" smtClean="0"/>
              <a:t>改为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n-r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72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666750"/>
            <a:ext cx="80295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10509</TotalTime>
  <Words>883</Words>
  <Application>Microsoft Office PowerPoint</Application>
  <PresentationFormat>全屏显示(4:3)</PresentationFormat>
  <Paragraphs>128</Paragraphs>
  <Slides>108</Slides>
  <Notes>0</Notes>
  <HiddenSlides>21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108</vt:i4>
      </vt:variant>
    </vt:vector>
  </HeadingPairs>
  <TitlesOfParts>
    <vt:vector size="121" baseType="lpstr">
      <vt:lpstr>Arial Unicode MS</vt:lpstr>
      <vt:lpstr>仿宋</vt:lpstr>
      <vt:lpstr>黑体</vt:lpstr>
      <vt:lpstr>楷体</vt:lpstr>
      <vt:lpstr>楷体_GB2312</vt:lpstr>
      <vt:lpstr>宋体</vt:lpstr>
      <vt:lpstr>Arial</vt:lpstr>
      <vt:lpstr>Times New Roman</vt:lpstr>
      <vt:lpstr>Tw Cen MT</vt:lpstr>
      <vt:lpstr>Wingdings</vt:lpstr>
      <vt:lpstr>默认设计模板</vt:lpstr>
      <vt:lpstr>Equation</vt:lpstr>
      <vt:lpstr>公式</vt:lpstr>
      <vt:lpstr>机器学习与模式识别   第0讲 数学基础提要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２　向量的长度</vt:lpstr>
      <vt:lpstr>PowerPoint 演示文稿</vt:lpstr>
      <vt:lpstr>３　向量的夹角</vt:lpstr>
      <vt:lpstr>４　正交向量组的性质</vt:lpstr>
      <vt:lpstr>PowerPoint 演示文稿</vt:lpstr>
      <vt:lpstr>PowerPoint 演示文稿</vt:lpstr>
      <vt:lpstr>PowerPoint 演示文稿</vt:lpstr>
      <vt:lpstr>５　正交矩阵与正交变换</vt:lpstr>
      <vt:lpstr>PowerPoint 演示文稿</vt:lpstr>
      <vt:lpstr>PowerPoint 演示文稿</vt:lpstr>
      <vt:lpstr>PowerPoint 演示文稿</vt:lpstr>
      <vt:lpstr>1、有关特征值的一些结论</vt:lpstr>
      <vt:lpstr>2、有关特征向量的一些结论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1、有关相似矩阵的性质</vt:lpstr>
      <vt:lpstr>PowerPoint 演示文稿</vt:lpstr>
      <vt:lpstr>2、实对称矩阵的相似矩阵</vt:lpstr>
      <vt:lpstr>PowerPoint 演示文稿</vt:lpstr>
      <vt:lpstr>PowerPoint 演示文稿</vt:lpstr>
      <vt:lpstr>正定二次型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 of This Part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Chen Jun</dc:creator>
  <cp:lastModifiedBy>User</cp:lastModifiedBy>
  <cp:revision>1145</cp:revision>
  <dcterms:created xsi:type="dcterms:W3CDTF">2007-08-09T07:10:26Z</dcterms:created>
  <dcterms:modified xsi:type="dcterms:W3CDTF">2020-12-30T04:33:02Z</dcterms:modified>
</cp:coreProperties>
</file>